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Montserrat ExtraBold" panose="020B0604020202020204" charset="0"/>
      <p:bold r:id="rId21"/>
      <p:boldItalic r:id="rId22"/>
    </p:embeddedFont>
    <p:embeddedFont>
      <p:font typeface="Montserrat Medium" panose="020B060402020202020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Montserrat ExtraLight" panose="020B0604020202020204" charset="0"/>
      <p:regular r:id="rId31"/>
      <p:bold r:id="rId32"/>
      <p:italic r:id="rId33"/>
      <p:boldItalic r:id="rId34"/>
    </p:embeddedFont>
    <p:embeddedFont>
      <p:font typeface="Montserrat Light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Montserrat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ontserrat Black" panose="020B0604020202020204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15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pos="351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9.fntdata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8ce02de20_2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58ce02de20_2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8ce02de20_2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58ce02de20_2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8ce02de20_2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58ce02de20_2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8ce02de20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58ce02de20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8ce02de20_2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58ce02de20_2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Cambiar el diseño y el orden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8ce02de20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58ce02de20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/>
              <a:t>cambiar el diseño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8a3af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58d8a3af1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Arial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Font typeface="Arial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 sz="37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Font typeface="Arial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609599" y="1577338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4145281" y="6377946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609599" y="6377946"/>
            <a:ext cx="280409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778239" y="6377946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5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4435152" y="648545"/>
            <a:ext cx="33216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09601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145281" y="6377940"/>
            <a:ext cx="3901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0" name="Google Shape;200;p4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>
            <a:spLocks noGrp="1"/>
          </p:cNvSpPr>
          <p:nvPr>
            <p:ph type="title"/>
          </p:nvPr>
        </p:nvSpPr>
        <p:spPr>
          <a:xfrm>
            <a:off x="3215115" y="678761"/>
            <a:ext cx="5761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204" name="Google Shape;204;p50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ftr" idx="11"/>
          </p:nvPr>
        </p:nvSpPr>
        <p:spPr>
          <a:xfrm>
            <a:off x="4145281" y="6377947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dt" idx="10"/>
          </p:nvPr>
        </p:nvSpPr>
        <p:spPr>
          <a:xfrm>
            <a:off x="609600" y="6377947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8778240" y="6377947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443202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Font typeface="Arial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2"/>
          <p:cNvPicPr preferRelativeResize="0"/>
          <p:nvPr/>
        </p:nvPicPr>
        <p:blipFill rotWithShape="1">
          <a:blip r:embed="rId3">
            <a:alphaModFix/>
          </a:blip>
          <a:srcRect t="2102" r="11823" b="23596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2"/>
          <p:cNvSpPr/>
          <p:nvPr/>
        </p:nvSpPr>
        <p:spPr>
          <a:xfrm>
            <a:off x="0" y="-16200"/>
            <a:ext cx="12192000" cy="6890400"/>
          </a:xfrm>
          <a:prstGeom prst="rect">
            <a:avLst/>
          </a:prstGeom>
          <a:solidFill>
            <a:srgbClr val="161616">
              <a:alpha val="4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2"/>
          <p:cNvSpPr txBox="1"/>
          <p:nvPr/>
        </p:nvSpPr>
        <p:spPr>
          <a:xfrm>
            <a:off x="973473" y="981900"/>
            <a:ext cx="71091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25" rIns="121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CAPACITACIÓN PyME 2019</a:t>
            </a:r>
            <a:b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16" name="Google Shape;21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41" y="5746633"/>
            <a:ext cx="3098407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/>
          <p:nvPr/>
        </p:nvSpPr>
        <p:spPr>
          <a:xfrm>
            <a:off x="3978200" y="3833975"/>
            <a:ext cx="4424400" cy="1000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948800" y="1410425"/>
            <a:ext cx="40092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4387867" y="1694433"/>
            <a:ext cx="143700" cy="143700"/>
          </a:xfrm>
          <a:prstGeom prst="ellipse">
            <a:avLst/>
          </a:prstGeom>
          <a:solidFill>
            <a:srgbClr val="F6F8F8"/>
          </a:solidFill>
          <a:ln w="38100" cap="flat" cmpd="sng">
            <a:solidFill>
              <a:srgbClr val="0090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61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61"/>
          <p:cNvSpPr txBox="1"/>
          <p:nvPr/>
        </p:nvSpPr>
        <p:spPr>
          <a:xfrm>
            <a:off x="1282700" y="1478700"/>
            <a:ext cx="2924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PRESENTACIÓN ONLINE DEL PROYECTO</a:t>
            </a:r>
            <a:endParaRPr/>
          </a:p>
        </p:txBody>
      </p:sp>
      <p:sp>
        <p:nvSpPr>
          <p:cNvPr id="398" name="Google Shape;398;p61"/>
          <p:cNvSpPr/>
          <p:nvPr/>
        </p:nvSpPr>
        <p:spPr>
          <a:xfrm>
            <a:off x="4278616" y="15360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1"/>
          <p:cNvSpPr txBox="1"/>
          <p:nvPr/>
        </p:nvSpPr>
        <p:spPr>
          <a:xfrm>
            <a:off x="4278566" y="1488216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0" name="Google Shape;400;p61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61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03" name="Google Shape;403;p61"/>
          <p:cNvSpPr txBox="1"/>
          <p:nvPr/>
        </p:nvSpPr>
        <p:spPr>
          <a:xfrm>
            <a:off x="4240875" y="3847475"/>
            <a:ext cx="40092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 incluye el Número de Registro Pyme Actualizado y la Certificación Contable (Anexo C ).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61"/>
          <p:cNvSpPr/>
          <p:nvPr/>
        </p:nvSpPr>
        <p:spPr>
          <a:xfrm>
            <a:off x="1054875" y="3126500"/>
            <a:ext cx="2199000" cy="2199000"/>
          </a:xfrm>
          <a:prstGeom prst="ellipse">
            <a:avLst/>
          </a:prstGeom>
          <a:solidFill>
            <a:srgbClr val="66C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1"/>
          <p:cNvSpPr/>
          <p:nvPr/>
        </p:nvSpPr>
        <p:spPr>
          <a:xfrm>
            <a:off x="9488300" y="3228125"/>
            <a:ext cx="2199000" cy="2199000"/>
          </a:xfrm>
          <a:prstGeom prst="ellipse">
            <a:avLst/>
          </a:prstGeom>
          <a:solidFill>
            <a:srgbClr val="0E79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1"/>
          <p:cNvSpPr txBox="1"/>
          <p:nvPr/>
        </p:nvSpPr>
        <p:spPr>
          <a:xfrm>
            <a:off x="1054875" y="40295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DNA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1"/>
          <p:cNvSpPr txBox="1"/>
          <p:nvPr/>
        </p:nvSpPr>
        <p:spPr>
          <a:xfrm>
            <a:off x="9488300" y="41231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TAD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61"/>
          <p:cNvSpPr/>
          <p:nvPr/>
        </p:nvSpPr>
        <p:spPr>
          <a:xfrm>
            <a:off x="4392900" y="2919575"/>
            <a:ext cx="3587100" cy="712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61"/>
          <p:cNvSpPr/>
          <p:nvPr/>
        </p:nvSpPr>
        <p:spPr>
          <a:xfrm>
            <a:off x="6175845" y="2919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4393425" y="2924525"/>
            <a:ext cx="3587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carga el Formulario de Presentación de Proyecto</a:t>
            </a:r>
            <a:endParaRPr/>
          </a:p>
        </p:txBody>
      </p:sp>
      <p:sp>
        <p:nvSpPr>
          <p:cNvPr id="411" name="Google Shape;411;p61"/>
          <p:cNvSpPr/>
          <p:nvPr/>
        </p:nvSpPr>
        <p:spPr>
          <a:xfrm>
            <a:off x="6175845" y="38339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61"/>
          <p:cNvSpPr/>
          <p:nvPr/>
        </p:nvSpPr>
        <p:spPr>
          <a:xfrm>
            <a:off x="4392900" y="5053175"/>
            <a:ext cx="3587100" cy="7122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61"/>
          <p:cNvSpPr/>
          <p:nvPr/>
        </p:nvSpPr>
        <p:spPr>
          <a:xfrm>
            <a:off x="6175845" y="5053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61"/>
          <p:cNvSpPr txBox="1"/>
          <p:nvPr/>
        </p:nvSpPr>
        <p:spPr>
          <a:xfrm>
            <a:off x="4393325" y="5223125"/>
            <a:ext cx="3587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envia a SEPYME.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/>
          <p:nvPr/>
        </p:nvSpPr>
        <p:spPr>
          <a:xfrm>
            <a:off x="3915725" y="5294500"/>
            <a:ext cx="6982800" cy="1284900"/>
          </a:xfrm>
          <a:prstGeom prst="roundRect">
            <a:avLst>
              <a:gd name="adj" fmla="val 50000"/>
            </a:avLst>
          </a:prstGeom>
          <a:solidFill>
            <a:srgbClr val="09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62"/>
          <p:cNvGrpSpPr/>
          <p:nvPr/>
        </p:nvGrpSpPr>
        <p:grpSpPr>
          <a:xfrm>
            <a:off x="4943224" y="4380110"/>
            <a:ext cx="5545530" cy="506690"/>
            <a:chOff x="766205" y="3499072"/>
            <a:chExt cx="1798570" cy="978354"/>
          </a:xfrm>
        </p:grpSpPr>
        <p:sp>
          <p:nvSpPr>
            <p:cNvPr id="421" name="Google Shape;421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2"/>
          <p:cNvGrpSpPr/>
          <p:nvPr/>
        </p:nvGrpSpPr>
        <p:grpSpPr>
          <a:xfrm>
            <a:off x="4943224" y="3770510"/>
            <a:ext cx="5545530" cy="506690"/>
            <a:chOff x="766205" y="3499072"/>
            <a:chExt cx="1798570" cy="978354"/>
          </a:xfrm>
        </p:grpSpPr>
        <p:sp>
          <p:nvSpPr>
            <p:cNvPr id="425" name="Google Shape;425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62"/>
          <p:cNvGrpSpPr/>
          <p:nvPr/>
        </p:nvGrpSpPr>
        <p:grpSpPr>
          <a:xfrm>
            <a:off x="4943224" y="3237110"/>
            <a:ext cx="5545530" cy="506690"/>
            <a:chOff x="766205" y="3499072"/>
            <a:chExt cx="1798570" cy="978354"/>
          </a:xfrm>
        </p:grpSpPr>
        <p:sp>
          <p:nvSpPr>
            <p:cNvPr id="429" name="Google Shape;429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62"/>
          <p:cNvGrpSpPr/>
          <p:nvPr/>
        </p:nvGrpSpPr>
        <p:grpSpPr>
          <a:xfrm>
            <a:off x="4943224" y="2627510"/>
            <a:ext cx="5545530" cy="506690"/>
            <a:chOff x="766205" y="3499072"/>
            <a:chExt cx="1798570" cy="978354"/>
          </a:xfrm>
        </p:grpSpPr>
        <p:sp>
          <p:nvSpPr>
            <p:cNvPr id="433" name="Google Shape;433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62"/>
          <p:cNvGrpSpPr/>
          <p:nvPr/>
        </p:nvGrpSpPr>
        <p:grpSpPr>
          <a:xfrm>
            <a:off x="4943224" y="2017910"/>
            <a:ext cx="5545530" cy="506690"/>
            <a:chOff x="766205" y="3499072"/>
            <a:chExt cx="1798570" cy="978354"/>
          </a:xfrm>
        </p:grpSpPr>
        <p:sp>
          <p:nvSpPr>
            <p:cNvPr id="437" name="Google Shape;437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2"/>
          <p:cNvSpPr/>
          <p:nvPr/>
        </p:nvSpPr>
        <p:spPr>
          <a:xfrm>
            <a:off x="648725" y="1410425"/>
            <a:ext cx="3722400" cy="937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p62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62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62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789550" y="1461025"/>
            <a:ext cx="2699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EVALUACIÓN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 LA PROPUESTA Y </a:t>
            </a:r>
            <a:b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APROBACIÓN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62"/>
          <p:cNvSpPr/>
          <p:nvPr/>
        </p:nvSpPr>
        <p:spPr>
          <a:xfrm>
            <a:off x="3778941" y="16122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2"/>
          <p:cNvSpPr txBox="1"/>
          <p:nvPr/>
        </p:nvSpPr>
        <p:spPr>
          <a:xfrm>
            <a:off x="3778950" y="16020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447" name="Google Shape;447;p62"/>
          <p:cNvSpPr txBox="1"/>
          <p:nvPr/>
        </p:nvSpPr>
        <p:spPr>
          <a:xfrm>
            <a:off x="4947100" y="5364275"/>
            <a:ext cx="615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PUNTAJE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RECOMIENDA SU APROBACIÓN ( De 10 a 14 puntos)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SE RECOMIENDA SU APROBACIÓN (Menos de 10 puntos)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8" name="Google Shape;448;p62"/>
          <p:cNvGrpSpPr/>
          <p:nvPr/>
        </p:nvGrpSpPr>
        <p:grpSpPr>
          <a:xfrm>
            <a:off x="4943224" y="1345332"/>
            <a:ext cx="5545530" cy="569668"/>
            <a:chOff x="766205" y="3499072"/>
            <a:chExt cx="1798570" cy="978354"/>
          </a:xfrm>
        </p:grpSpPr>
        <p:sp>
          <p:nvSpPr>
            <p:cNvPr id="449" name="Google Shape;449;p62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2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2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62"/>
          <p:cNvSpPr txBox="1"/>
          <p:nvPr/>
        </p:nvSpPr>
        <p:spPr>
          <a:xfrm>
            <a:off x="5384400" y="1410424"/>
            <a:ext cx="5173500" cy="380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OBJETIVOS DEL PROGRAMA 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CLARIDAD EN EL  PROBLEMA A RESOLVER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CLARIDAD EN LOS OBJETIVOS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PARTICIPANTES DE LA ACTIVIDAD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RAZONABILIDAD DEL </a:t>
            </a:r>
            <a:r>
              <a:rPr lang="es-MX" b="1" dirty="0" smtClean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PRESUPUESTO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MX" b="1" dirty="0" smtClean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MEJORAS </a:t>
            </a: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VERIFICABLES EN REDUCCIÓN</a:t>
            </a:r>
            <a:b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b="1" dirty="0">
                <a:solidFill>
                  <a:srgbClr val="0E79AF"/>
                </a:solidFill>
                <a:latin typeface="Montserrat"/>
                <a:ea typeface="Montserrat"/>
                <a:cs typeface="Montserrat"/>
                <a:sym typeface="Montserrat"/>
              </a:rPr>
              <a:t>DE COSTOS, AUMENTO DE VENTAS, ETC</a:t>
            </a:r>
            <a:endParaRPr b="1" dirty="0">
              <a:solidFill>
                <a:srgbClr val="0E79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3" name="Google Shape;45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730" y="5440480"/>
            <a:ext cx="937500" cy="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"/>
          <p:cNvSpPr/>
          <p:nvPr/>
        </p:nvSpPr>
        <p:spPr>
          <a:xfrm>
            <a:off x="948800" y="1334225"/>
            <a:ext cx="26037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63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63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1" name="Google Shape;461;p63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63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63" name="Google Shape;463;p63"/>
          <p:cNvSpPr txBox="1"/>
          <p:nvPr/>
        </p:nvSpPr>
        <p:spPr>
          <a:xfrm>
            <a:off x="1282700" y="1521925"/>
            <a:ext cx="1775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EJECUCIÓN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63"/>
          <p:cNvSpPr/>
          <p:nvPr/>
        </p:nvSpPr>
        <p:spPr>
          <a:xfrm>
            <a:off x="2940741" y="14598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3"/>
          <p:cNvSpPr txBox="1"/>
          <p:nvPr/>
        </p:nvSpPr>
        <p:spPr>
          <a:xfrm>
            <a:off x="2940750" y="14496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66" name="Google Shape;466;p63"/>
          <p:cNvSpPr/>
          <p:nvPr/>
        </p:nvSpPr>
        <p:spPr>
          <a:xfrm>
            <a:off x="4787225" y="2227775"/>
            <a:ext cx="2928600" cy="3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p63"/>
          <p:cNvCxnSpPr/>
          <p:nvPr/>
        </p:nvCxnSpPr>
        <p:spPr>
          <a:xfrm>
            <a:off x="4972575" y="3222325"/>
            <a:ext cx="25230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8" name="Google Shape;468;p63"/>
          <p:cNvSpPr/>
          <p:nvPr/>
        </p:nvSpPr>
        <p:spPr>
          <a:xfrm>
            <a:off x="8200700" y="2231525"/>
            <a:ext cx="2928600" cy="3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63"/>
          <p:cNvCxnSpPr/>
          <p:nvPr/>
        </p:nvCxnSpPr>
        <p:spPr>
          <a:xfrm>
            <a:off x="8305252" y="3222063"/>
            <a:ext cx="2166300" cy="0"/>
          </a:xfrm>
          <a:prstGeom prst="straightConnector1">
            <a:avLst/>
          </a:prstGeom>
          <a:noFill/>
          <a:ln w="9525" cap="flat" cmpd="sng">
            <a:solidFill>
              <a:srgbClr val="10509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Google Shape;470;p63"/>
          <p:cNvSpPr txBox="1"/>
          <p:nvPr/>
        </p:nvSpPr>
        <p:spPr>
          <a:xfrm>
            <a:off x="4895325" y="2427425"/>
            <a:ext cx="26037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ACTIVIDADES ABIERTAS </a:t>
            </a:r>
            <a:br>
              <a:rPr lang="es-MX" sz="1800" b="1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MX" sz="18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aquellas destinadas a personal de DOS 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más Pymes , y se reconocerán desde el 01/01/2019 al 31/12/2019.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3"/>
          <p:cNvSpPr txBox="1"/>
          <p:nvPr/>
        </p:nvSpPr>
        <p:spPr>
          <a:xfrm>
            <a:off x="8305250" y="2427425"/>
            <a:ext cx="28242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ACTIVIDADES CERRADAS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aquellas destinadas Exclusivamente al personal de mi Pyme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 IN COMPANY ) , y se reconocen desde la </a:t>
            </a:r>
            <a:b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Pre- Aprobación hasta el 31/12/2019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63"/>
          <p:cNvSpPr/>
          <p:nvPr/>
        </p:nvSpPr>
        <p:spPr>
          <a:xfrm>
            <a:off x="6175845" y="22337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63"/>
          <p:cNvSpPr/>
          <p:nvPr/>
        </p:nvSpPr>
        <p:spPr>
          <a:xfrm>
            <a:off x="9528645" y="22337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4"/>
          <p:cNvSpPr/>
          <p:nvPr/>
        </p:nvSpPr>
        <p:spPr>
          <a:xfrm>
            <a:off x="4502550" y="2900225"/>
            <a:ext cx="34983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64"/>
          <p:cNvSpPr/>
          <p:nvPr/>
        </p:nvSpPr>
        <p:spPr>
          <a:xfrm>
            <a:off x="3406375" y="3566725"/>
            <a:ext cx="53475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64"/>
          <p:cNvSpPr/>
          <p:nvPr/>
        </p:nvSpPr>
        <p:spPr>
          <a:xfrm>
            <a:off x="3852575" y="4123100"/>
            <a:ext cx="46257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64"/>
          <p:cNvSpPr/>
          <p:nvPr/>
        </p:nvSpPr>
        <p:spPr>
          <a:xfrm>
            <a:off x="3852575" y="4679475"/>
            <a:ext cx="46257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64"/>
          <p:cNvSpPr/>
          <p:nvPr/>
        </p:nvSpPr>
        <p:spPr>
          <a:xfrm>
            <a:off x="2710050" y="5162375"/>
            <a:ext cx="70050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64"/>
          <p:cNvSpPr/>
          <p:nvPr/>
        </p:nvSpPr>
        <p:spPr>
          <a:xfrm>
            <a:off x="3852575" y="5792225"/>
            <a:ext cx="46992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64"/>
          <p:cNvSpPr/>
          <p:nvPr/>
        </p:nvSpPr>
        <p:spPr>
          <a:xfrm>
            <a:off x="4502550" y="2386175"/>
            <a:ext cx="3498300" cy="393000"/>
          </a:xfrm>
          <a:prstGeom prst="roundRect">
            <a:avLst>
              <a:gd name="adj" fmla="val 2744"/>
            </a:avLst>
          </a:prstGeom>
          <a:solidFill>
            <a:srgbClr val="FFFFFF"/>
          </a:solidFill>
          <a:ln>
            <a:noFill/>
          </a:ln>
          <a:effectLst>
            <a:outerShdw blurRad="38100" dist="12700" dir="5400000" algn="t" rotWithShape="0">
              <a:srgbClr val="000000">
                <a:alpha val="1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901025" y="1258025"/>
            <a:ext cx="41052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64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7" name="Google Shape;487;p64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64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89" name="Google Shape;489;p64"/>
          <p:cNvSpPr/>
          <p:nvPr/>
        </p:nvSpPr>
        <p:spPr>
          <a:xfrm>
            <a:off x="4388541" y="138361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4"/>
          <p:cNvSpPr txBox="1"/>
          <p:nvPr/>
        </p:nvSpPr>
        <p:spPr>
          <a:xfrm>
            <a:off x="4388550" y="1373400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491" name="Google Shape;491;p64"/>
          <p:cNvSpPr txBox="1"/>
          <p:nvPr/>
        </p:nvSpPr>
        <p:spPr>
          <a:xfrm>
            <a:off x="1151300" y="1297200"/>
            <a:ext cx="31095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RENDICIÓN Y EVALUACIÓN</a:t>
            </a:r>
            <a:b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64"/>
          <p:cNvSpPr txBox="1"/>
          <p:nvPr/>
        </p:nvSpPr>
        <p:spPr>
          <a:xfrm>
            <a:off x="2713850" y="2095816"/>
            <a:ext cx="7005000" cy="417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FORMULARIO RENDICIÓN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FACTURAS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CERTIFICACIÓN CONTABLE( ANEXO E )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CONSTANCIA EMITIDA POR LA UCAP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ALTA TEMPRANA DEL EMPLEADO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ACTA DE AUTORIDADES VIGENTE ( SI NO ES EMPLEADO)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latin typeface="Montserrat"/>
                <a:ea typeface="Montserrat"/>
                <a:cs typeface="Montserrat"/>
                <a:sym typeface="Montserrat"/>
              </a:rPr>
              <a:t>EMPRENDEDORES NOTA  ANEXO G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64"/>
          <p:cNvSpPr/>
          <p:nvPr/>
        </p:nvSpPr>
        <p:spPr>
          <a:xfrm>
            <a:off x="6175845" y="2386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64"/>
          <p:cNvSpPr/>
          <p:nvPr/>
        </p:nvSpPr>
        <p:spPr>
          <a:xfrm>
            <a:off x="6175845" y="28433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64"/>
          <p:cNvSpPr/>
          <p:nvPr/>
        </p:nvSpPr>
        <p:spPr>
          <a:xfrm>
            <a:off x="6252045" y="3529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64"/>
          <p:cNvSpPr/>
          <p:nvPr/>
        </p:nvSpPr>
        <p:spPr>
          <a:xfrm>
            <a:off x="6252045" y="4062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64"/>
          <p:cNvSpPr/>
          <p:nvPr/>
        </p:nvSpPr>
        <p:spPr>
          <a:xfrm>
            <a:off x="6252045" y="46721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64"/>
          <p:cNvSpPr/>
          <p:nvPr/>
        </p:nvSpPr>
        <p:spPr>
          <a:xfrm>
            <a:off x="6252045" y="52055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64"/>
          <p:cNvSpPr/>
          <p:nvPr/>
        </p:nvSpPr>
        <p:spPr>
          <a:xfrm>
            <a:off x="6252045" y="5738970"/>
            <a:ext cx="81000" cy="81000"/>
          </a:xfrm>
          <a:prstGeom prst="ellipse">
            <a:avLst/>
          </a:prstGeom>
          <a:solidFill>
            <a:srgbClr val="F16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6F8F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1054875" y="3126500"/>
            <a:ext cx="2199000" cy="2199000"/>
          </a:xfrm>
          <a:prstGeom prst="ellipse">
            <a:avLst/>
          </a:prstGeom>
          <a:solidFill>
            <a:srgbClr val="66C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4"/>
          <p:cNvSpPr/>
          <p:nvPr/>
        </p:nvSpPr>
        <p:spPr>
          <a:xfrm>
            <a:off x="9488300" y="3228125"/>
            <a:ext cx="2199000" cy="2199000"/>
          </a:xfrm>
          <a:prstGeom prst="ellipse">
            <a:avLst/>
          </a:prstGeom>
          <a:solidFill>
            <a:srgbClr val="0E79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4"/>
          <p:cNvSpPr txBox="1"/>
          <p:nvPr/>
        </p:nvSpPr>
        <p:spPr>
          <a:xfrm>
            <a:off x="1054875" y="40295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DNA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64"/>
          <p:cNvSpPr txBox="1"/>
          <p:nvPr/>
        </p:nvSpPr>
        <p:spPr>
          <a:xfrm>
            <a:off x="9488300" y="4123100"/>
            <a:ext cx="21990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TAD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65"/>
          <p:cNvGrpSpPr/>
          <p:nvPr/>
        </p:nvGrpSpPr>
        <p:grpSpPr>
          <a:xfrm>
            <a:off x="4500464" y="4273224"/>
            <a:ext cx="7172517" cy="987257"/>
            <a:chOff x="766205" y="3499072"/>
            <a:chExt cx="1798570" cy="978354"/>
          </a:xfrm>
        </p:grpSpPr>
        <p:sp>
          <p:nvSpPr>
            <p:cNvPr id="509" name="Google Shape;509;p65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5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5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65"/>
          <p:cNvGrpSpPr/>
          <p:nvPr/>
        </p:nvGrpSpPr>
        <p:grpSpPr>
          <a:xfrm>
            <a:off x="4532175" y="2977852"/>
            <a:ext cx="7141042" cy="987257"/>
            <a:chOff x="766205" y="3499072"/>
            <a:chExt cx="1798570" cy="978354"/>
          </a:xfrm>
        </p:grpSpPr>
        <p:sp>
          <p:nvSpPr>
            <p:cNvPr id="513" name="Google Shape;513;p65"/>
            <p:cNvSpPr/>
            <p:nvPr/>
          </p:nvSpPr>
          <p:spPr>
            <a:xfrm rot="-5400000">
              <a:off x="369305" y="3905926"/>
              <a:ext cx="968400" cy="1746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5"/>
            <p:cNvSpPr/>
            <p:nvPr/>
          </p:nvSpPr>
          <p:spPr>
            <a:xfrm rot="-5400000">
              <a:off x="1109825" y="3263175"/>
              <a:ext cx="968400" cy="1460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5"/>
            <p:cNvSpPr/>
            <p:nvPr/>
          </p:nvSpPr>
          <p:spPr>
            <a:xfrm rot="5400000">
              <a:off x="1951125" y="3853822"/>
              <a:ext cx="968400" cy="2589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65"/>
          <p:cNvSpPr/>
          <p:nvPr/>
        </p:nvSpPr>
        <p:spPr>
          <a:xfrm>
            <a:off x="1016600" y="676775"/>
            <a:ext cx="3711000" cy="712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65"/>
          <p:cNvCxnSpPr/>
          <p:nvPr/>
        </p:nvCxnSpPr>
        <p:spPr>
          <a:xfrm>
            <a:off x="1015800" y="64202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65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9" name="Google Shape;519;p65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65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21" name="Google Shape;521;p65"/>
          <p:cNvSpPr/>
          <p:nvPr/>
        </p:nvSpPr>
        <p:spPr>
          <a:xfrm>
            <a:off x="4795391" y="785266"/>
            <a:ext cx="506700" cy="5067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5"/>
          <p:cNvSpPr txBox="1"/>
          <p:nvPr/>
        </p:nvSpPr>
        <p:spPr>
          <a:xfrm>
            <a:off x="4795400" y="785275"/>
            <a:ext cx="506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523" name="Google Shape;523;p65"/>
          <p:cNvSpPr txBox="1"/>
          <p:nvPr/>
        </p:nvSpPr>
        <p:spPr>
          <a:xfrm>
            <a:off x="1271638" y="779525"/>
            <a:ext cx="2608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EMISIÓN DEL BONO</a:t>
            </a:r>
            <a:endParaRPr sz="1600" b="1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65"/>
          <p:cNvSpPr txBox="1"/>
          <p:nvPr/>
        </p:nvSpPr>
        <p:spPr>
          <a:xfrm>
            <a:off x="5679450" y="3053850"/>
            <a:ext cx="5573100" cy="21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Se procede a la emisión del Bono Electrónico y se acredita en la cuenta de AFIP de la empresa.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10509E"/>
                </a:solidFill>
                <a:latin typeface="Montserrat"/>
                <a:ea typeface="Montserrat"/>
                <a:cs typeface="Montserrat"/>
                <a:sym typeface="Montserrat"/>
              </a:rPr>
              <a:t>La Empresa puede pagar Impuestos o Transferirlo a otro CUIT</a:t>
            </a:r>
            <a:endParaRPr sz="1800" b="1">
              <a:solidFill>
                <a:srgbClr val="10509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5" name="Google Shape;525;p65"/>
          <p:cNvGrpSpPr/>
          <p:nvPr/>
        </p:nvGrpSpPr>
        <p:grpSpPr>
          <a:xfrm>
            <a:off x="4489884" y="4132998"/>
            <a:ext cx="1123728" cy="1189800"/>
            <a:chOff x="6377548" y="714325"/>
            <a:chExt cx="871107" cy="987550"/>
          </a:xfrm>
        </p:grpSpPr>
        <p:sp>
          <p:nvSpPr>
            <p:cNvPr id="526" name="Google Shape;526;p65"/>
            <p:cNvSpPr/>
            <p:nvPr/>
          </p:nvSpPr>
          <p:spPr>
            <a:xfrm>
              <a:off x="6377548" y="850418"/>
              <a:ext cx="871107" cy="743472"/>
            </a:xfrm>
            <a:custGeom>
              <a:avLst/>
              <a:gdLst/>
              <a:ahLst/>
              <a:cxnLst/>
              <a:rect l="l" t="t" r="r" b="b"/>
              <a:pathLst>
                <a:path w="520064" h="443864" extrusionOk="0">
                  <a:moveTo>
                    <a:pt x="259765" y="0"/>
                  </a:moveTo>
                  <a:lnTo>
                    <a:pt x="213070" y="4221"/>
                  </a:lnTo>
                  <a:lnTo>
                    <a:pt x="169122" y="16383"/>
                  </a:lnTo>
                  <a:lnTo>
                    <a:pt x="128653" y="35736"/>
                  </a:lnTo>
                  <a:lnTo>
                    <a:pt x="92399" y="61529"/>
                  </a:lnTo>
                  <a:lnTo>
                    <a:pt x="61091" y="93011"/>
                  </a:lnTo>
                  <a:lnTo>
                    <a:pt x="35464" y="129430"/>
                  </a:lnTo>
                  <a:lnTo>
                    <a:pt x="16250" y="170037"/>
                  </a:lnTo>
                  <a:lnTo>
                    <a:pt x="4184" y="214079"/>
                  </a:lnTo>
                  <a:lnTo>
                    <a:pt x="0" y="260807"/>
                  </a:lnTo>
                  <a:lnTo>
                    <a:pt x="5134" y="311686"/>
                  </a:lnTo>
                  <a:lnTo>
                    <a:pt x="19867" y="358681"/>
                  </a:lnTo>
                  <a:lnTo>
                    <a:pt x="43189" y="402401"/>
                  </a:lnTo>
                  <a:lnTo>
                    <a:pt x="74091" y="443458"/>
                  </a:lnTo>
                  <a:lnTo>
                    <a:pt x="445439" y="443458"/>
                  </a:lnTo>
                  <a:lnTo>
                    <a:pt x="476347" y="402347"/>
                  </a:lnTo>
                  <a:lnTo>
                    <a:pt x="499668" y="358508"/>
                  </a:lnTo>
                  <a:lnTo>
                    <a:pt x="514398" y="311392"/>
                  </a:lnTo>
                  <a:lnTo>
                    <a:pt x="519531" y="260451"/>
                  </a:lnTo>
                  <a:lnTo>
                    <a:pt x="515346" y="213736"/>
                  </a:lnTo>
                  <a:lnTo>
                    <a:pt x="503280" y="169726"/>
                  </a:lnTo>
                  <a:lnTo>
                    <a:pt x="484067" y="129167"/>
                  </a:lnTo>
                  <a:lnTo>
                    <a:pt x="458440" y="92804"/>
                  </a:lnTo>
                  <a:lnTo>
                    <a:pt x="427132" y="61381"/>
                  </a:lnTo>
                  <a:lnTo>
                    <a:pt x="390877" y="35644"/>
                  </a:lnTo>
                  <a:lnTo>
                    <a:pt x="350409" y="16338"/>
                  </a:lnTo>
                  <a:lnTo>
                    <a:pt x="306460" y="4208"/>
                  </a:lnTo>
                  <a:lnTo>
                    <a:pt x="259765" y="0"/>
                  </a:lnTo>
                  <a:close/>
                </a:path>
              </a:pathLst>
            </a:custGeom>
            <a:solidFill>
              <a:srgbClr val="A9E0F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65"/>
            <p:cNvSpPr/>
            <p:nvPr/>
          </p:nvSpPr>
          <p:spPr>
            <a:xfrm>
              <a:off x="6491466" y="1305649"/>
              <a:ext cx="634984" cy="394605"/>
            </a:xfrm>
            <a:custGeom>
              <a:avLst/>
              <a:gdLst/>
              <a:ahLst/>
              <a:cxnLst/>
              <a:rect l="l" t="t" r="r" b="b"/>
              <a:pathLst>
                <a:path w="379095" h="235585" extrusionOk="0">
                  <a:moveTo>
                    <a:pt x="114604" y="139"/>
                  </a:moveTo>
                  <a:lnTo>
                    <a:pt x="72057" y="24900"/>
                  </a:lnTo>
                  <a:lnTo>
                    <a:pt x="37542" y="59434"/>
                  </a:lnTo>
                  <a:lnTo>
                    <a:pt x="12908" y="102272"/>
                  </a:lnTo>
                  <a:lnTo>
                    <a:pt x="0" y="151942"/>
                  </a:lnTo>
                  <a:lnTo>
                    <a:pt x="39326" y="186611"/>
                  </a:lnTo>
                  <a:lnTo>
                    <a:pt x="85085" y="212880"/>
                  </a:lnTo>
                  <a:lnTo>
                    <a:pt x="136075" y="229534"/>
                  </a:lnTo>
                  <a:lnTo>
                    <a:pt x="191096" y="235356"/>
                  </a:lnTo>
                  <a:lnTo>
                    <a:pt x="244786" y="229815"/>
                  </a:lnTo>
                  <a:lnTo>
                    <a:pt x="294665" y="213945"/>
                  </a:lnTo>
                  <a:lnTo>
                    <a:pt x="339629" y="188877"/>
                  </a:lnTo>
                  <a:lnTo>
                    <a:pt x="378574" y="155740"/>
                  </a:lnTo>
                  <a:lnTo>
                    <a:pt x="366262" y="104764"/>
                  </a:lnTo>
                  <a:lnTo>
                    <a:pt x="341679" y="60767"/>
                  </a:lnTo>
                  <a:lnTo>
                    <a:pt x="306777" y="25322"/>
                  </a:lnTo>
                  <a:lnTo>
                    <a:pt x="302354" y="22732"/>
                  </a:lnTo>
                  <a:lnTo>
                    <a:pt x="189052" y="22732"/>
                  </a:lnTo>
                  <a:lnTo>
                    <a:pt x="168747" y="21233"/>
                  </a:lnTo>
                  <a:lnTo>
                    <a:pt x="149418" y="16851"/>
                  </a:lnTo>
                  <a:lnTo>
                    <a:pt x="131294" y="9761"/>
                  </a:lnTo>
                  <a:lnTo>
                    <a:pt x="114604" y="139"/>
                  </a:lnTo>
                  <a:close/>
                </a:path>
                <a:path w="379095" h="235585" extrusionOk="0">
                  <a:moveTo>
                    <a:pt x="263512" y="0"/>
                  </a:moveTo>
                  <a:lnTo>
                    <a:pt x="246825" y="9649"/>
                  </a:lnTo>
                  <a:lnTo>
                    <a:pt x="228696" y="16786"/>
                  </a:lnTo>
                  <a:lnTo>
                    <a:pt x="209360" y="21213"/>
                  </a:lnTo>
                  <a:lnTo>
                    <a:pt x="189052" y="22732"/>
                  </a:lnTo>
                  <a:lnTo>
                    <a:pt x="302354" y="22732"/>
                  </a:lnTo>
                  <a:lnTo>
                    <a:pt x="263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65"/>
            <p:cNvSpPr/>
            <p:nvPr/>
          </p:nvSpPr>
          <p:spPr>
            <a:xfrm>
              <a:off x="6488164" y="1301441"/>
              <a:ext cx="641364" cy="398859"/>
            </a:xfrm>
            <a:custGeom>
              <a:avLst/>
              <a:gdLst/>
              <a:ahLst/>
              <a:cxnLst/>
              <a:rect l="l" t="t" r="r" b="b"/>
              <a:pathLst>
                <a:path w="382904" h="238125" extrusionOk="0">
                  <a:moveTo>
                    <a:pt x="193065" y="237782"/>
                  </a:moveTo>
                  <a:lnTo>
                    <a:pt x="247309" y="232183"/>
                  </a:lnTo>
                  <a:lnTo>
                    <a:pt x="297703" y="216149"/>
                  </a:lnTo>
                  <a:lnTo>
                    <a:pt x="343130" y="190820"/>
                  </a:lnTo>
                  <a:lnTo>
                    <a:pt x="382473" y="157340"/>
                  </a:lnTo>
                  <a:lnTo>
                    <a:pt x="370039" y="105841"/>
                  </a:lnTo>
                  <a:lnTo>
                    <a:pt x="345201" y="61391"/>
                  </a:lnTo>
                  <a:lnTo>
                    <a:pt x="309939" y="25580"/>
                  </a:lnTo>
                  <a:lnTo>
                    <a:pt x="266230" y="0"/>
                  </a:lnTo>
                  <a:lnTo>
                    <a:pt x="249372" y="9743"/>
                  </a:lnTo>
                  <a:lnTo>
                    <a:pt x="231057" y="16952"/>
                  </a:lnTo>
                  <a:lnTo>
                    <a:pt x="211523" y="21425"/>
                  </a:lnTo>
                  <a:lnTo>
                    <a:pt x="191007" y="22961"/>
                  </a:lnTo>
                  <a:lnTo>
                    <a:pt x="170489" y="21445"/>
                  </a:lnTo>
                  <a:lnTo>
                    <a:pt x="150958" y="17016"/>
                  </a:lnTo>
                  <a:lnTo>
                    <a:pt x="132647" y="9851"/>
                  </a:lnTo>
                  <a:lnTo>
                    <a:pt x="115785" y="127"/>
                  </a:lnTo>
                  <a:lnTo>
                    <a:pt x="72791" y="25151"/>
                  </a:lnTo>
                  <a:lnTo>
                    <a:pt x="37919" y="60047"/>
                  </a:lnTo>
                  <a:lnTo>
                    <a:pt x="13033" y="103327"/>
                  </a:lnTo>
                  <a:lnTo>
                    <a:pt x="0" y="153504"/>
                  </a:lnTo>
                  <a:lnTo>
                    <a:pt x="39733" y="188533"/>
                  </a:lnTo>
                  <a:lnTo>
                    <a:pt x="85964" y="215074"/>
                  </a:lnTo>
                  <a:lnTo>
                    <a:pt x="137479" y="231900"/>
                  </a:lnTo>
                  <a:lnTo>
                    <a:pt x="193065" y="237782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  <a:close/>
                </a:path>
                <a:path w="215264" h="300354" extrusionOk="0">
                  <a:moveTo>
                    <a:pt x="214833" y="97853"/>
                  </a:moveTo>
                  <a:lnTo>
                    <a:pt x="241" y="97853"/>
                  </a:lnTo>
                  <a:lnTo>
                    <a:pt x="241" y="201993"/>
                  </a:lnTo>
                  <a:lnTo>
                    <a:pt x="214833" y="201993"/>
                  </a:lnTo>
                  <a:lnTo>
                    <a:pt x="214833" y="97853"/>
                  </a:lnTo>
                  <a:close/>
                </a:path>
                <a:path w="215264" h="300354" extrusionOk="0">
                  <a:moveTo>
                    <a:pt x="107530" y="0"/>
                  </a:move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214833" y="201993"/>
                  </a:lnTo>
                  <a:lnTo>
                    <a:pt x="214833" y="177393"/>
                  </a:lnTo>
                  <a:lnTo>
                    <a:pt x="214833" y="122415"/>
                  </a:lnTo>
                  <a:lnTo>
                    <a:pt x="214833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41" y="97853"/>
                  </a:lnTo>
                  <a:lnTo>
                    <a:pt x="241" y="122415"/>
                  </a:lnTo>
                  <a:lnTo>
                    <a:pt x="241" y="177393"/>
                  </a:lnTo>
                  <a:lnTo>
                    <a:pt x="241" y="201993"/>
                  </a:ln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65"/>
            <p:cNvSpPr/>
            <p:nvPr/>
          </p:nvSpPr>
          <p:spPr>
            <a:xfrm>
              <a:off x="6630985" y="782560"/>
              <a:ext cx="360567" cy="503093"/>
            </a:xfrm>
            <a:custGeom>
              <a:avLst/>
              <a:gdLst/>
              <a:ahLst/>
              <a:cxnLst/>
              <a:rect l="l" t="t" r="r" b="b"/>
              <a:pathLst>
                <a:path w="215264" h="300354" extrusionOk="0">
                  <a:moveTo>
                    <a:pt x="215061" y="201993"/>
                  </a:moveTo>
                  <a:lnTo>
                    <a:pt x="214833" y="201993"/>
                  </a:lnTo>
                  <a:lnTo>
                    <a:pt x="214833" y="177393"/>
                  </a:lnTo>
                  <a:lnTo>
                    <a:pt x="214833" y="122415"/>
                  </a:lnTo>
                  <a:lnTo>
                    <a:pt x="214833" y="97853"/>
                  </a:lnTo>
                  <a:lnTo>
                    <a:pt x="215061" y="97853"/>
                  </a:lnTo>
                  <a:lnTo>
                    <a:pt x="204000" y="59198"/>
                  </a:lnTo>
                  <a:lnTo>
                    <a:pt x="180451" y="28157"/>
                  </a:lnTo>
                  <a:lnTo>
                    <a:pt x="147324" y="7501"/>
                  </a:lnTo>
                  <a:lnTo>
                    <a:pt x="107530" y="0"/>
                  </a:lnTo>
                  <a:lnTo>
                    <a:pt x="67733" y="7501"/>
                  </a:lnTo>
                  <a:lnTo>
                    <a:pt x="34610" y="28157"/>
                  </a:lnTo>
                  <a:lnTo>
                    <a:pt x="11065" y="59198"/>
                  </a:lnTo>
                  <a:lnTo>
                    <a:pt x="0" y="97853"/>
                  </a:lnTo>
                  <a:lnTo>
                    <a:pt x="241" y="97853"/>
                  </a:lnTo>
                  <a:lnTo>
                    <a:pt x="241" y="122415"/>
                  </a:lnTo>
                  <a:lnTo>
                    <a:pt x="241" y="177393"/>
                  </a:lnTo>
                  <a:lnTo>
                    <a:pt x="241" y="201993"/>
                  </a:lnTo>
                  <a:lnTo>
                    <a:pt x="0" y="201993"/>
                  </a:lnTo>
                  <a:lnTo>
                    <a:pt x="11065" y="240641"/>
                  </a:lnTo>
                  <a:lnTo>
                    <a:pt x="34610" y="271678"/>
                  </a:lnTo>
                  <a:lnTo>
                    <a:pt x="67733" y="292333"/>
                  </a:lnTo>
                  <a:lnTo>
                    <a:pt x="107530" y="299834"/>
                  </a:lnTo>
                  <a:lnTo>
                    <a:pt x="147324" y="292333"/>
                  </a:lnTo>
                  <a:lnTo>
                    <a:pt x="180451" y="271678"/>
                  </a:lnTo>
                  <a:lnTo>
                    <a:pt x="204000" y="240641"/>
                  </a:lnTo>
                  <a:lnTo>
                    <a:pt x="215061" y="201993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65"/>
            <p:cNvSpPr/>
            <p:nvPr/>
          </p:nvSpPr>
          <p:spPr>
            <a:xfrm>
              <a:off x="6571085" y="723531"/>
              <a:ext cx="455230" cy="251016"/>
            </a:xfrm>
            <a:custGeom>
              <a:avLst/>
              <a:gdLst/>
              <a:ahLst/>
              <a:cxnLst/>
              <a:rect l="l" t="t" r="r" b="b"/>
              <a:pathLst>
                <a:path w="271779" h="149860" extrusionOk="0">
                  <a:moveTo>
                    <a:pt x="6965" y="60686"/>
                  </a:moveTo>
                  <a:lnTo>
                    <a:pt x="2063" y="62693"/>
                  </a:lnTo>
                  <a:lnTo>
                    <a:pt x="257" y="69148"/>
                  </a:lnTo>
                  <a:lnTo>
                    <a:pt x="0" y="82003"/>
                  </a:lnTo>
                  <a:lnTo>
                    <a:pt x="0" y="149491"/>
                  </a:lnTo>
                  <a:lnTo>
                    <a:pt x="30873" y="149491"/>
                  </a:lnTo>
                  <a:lnTo>
                    <a:pt x="30957" y="108950"/>
                  </a:lnTo>
                  <a:lnTo>
                    <a:pt x="33639" y="103125"/>
                  </a:lnTo>
                  <a:lnTo>
                    <a:pt x="41307" y="100979"/>
                  </a:lnTo>
                  <a:lnTo>
                    <a:pt x="56349" y="100672"/>
                  </a:lnTo>
                  <a:lnTo>
                    <a:pt x="241871" y="100672"/>
                  </a:lnTo>
                  <a:lnTo>
                    <a:pt x="259052" y="97855"/>
                  </a:lnTo>
                  <a:lnTo>
                    <a:pt x="267874" y="94040"/>
                  </a:lnTo>
                  <a:lnTo>
                    <a:pt x="271125" y="86639"/>
                  </a:lnTo>
                  <a:lnTo>
                    <a:pt x="271589" y="73063"/>
                  </a:lnTo>
                  <a:lnTo>
                    <a:pt x="271589" y="61175"/>
                  </a:lnTo>
                  <a:lnTo>
                    <a:pt x="16510" y="61175"/>
                  </a:lnTo>
                  <a:lnTo>
                    <a:pt x="6965" y="60686"/>
                  </a:lnTo>
                  <a:close/>
                </a:path>
                <a:path w="271779" h="149860" extrusionOk="0">
                  <a:moveTo>
                    <a:pt x="271589" y="0"/>
                  </a:moveTo>
                  <a:lnTo>
                    <a:pt x="71742" y="0"/>
                  </a:lnTo>
                  <a:lnTo>
                    <a:pt x="50266" y="950"/>
                  </a:lnTo>
                  <a:lnTo>
                    <a:pt x="39238" y="7607"/>
                  </a:lnTo>
                  <a:lnTo>
                    <a:pt x="35175" y="25674"/>
                  </a:lnTo>
                  <a:lnTo>
                    <a:pt x="34594" y="60858"/>
                  </a:lnTo>
                  <a:lnTo>
                    <a:pt x="16510" y="61175"/>
                  </a:lnTo>
                  <a:lnTo>
                    <a:pt x="271589" y="61175"/>
                  </a:lnTo>
                  <a:lnTo>
                    <a:pt x="271589" y="0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65"/>
            <p:cNvSpPr/>
            <p:nvPr/>
          </p:nvSpPr>
          <p:spPr>
            <a:xfrm>
              <a:off x="6551507" y="714325"/>
              <a:ext cx="494586" cy="279732"/>
            </a:xfrm>
            <a:custGeom>
              <a:avLst/>
              <a:gdLst/>
              <a:ahLst/>
              <a:cxnLst/>
              <a:rect l="l" t="t" r="r" b="b"/>
              <a:pathLst>
                <a:path w="295275" h="167004" extrusionOk="0">
                  <a:moveTo>
                    <a:pt x="295008" y="0"/>
                  </a:moveTo>
                  <a:lnTo>
                    <a:pt x="64734" y="0"/>
                  </a:lnTo>
                  <a:lnTo>
                    <a:pt x="60880" y="1705"/>
                  </a:lnTo>
                  <a:lnTo>
                    <a:pt x="44580" y="19862"/>
                  </a:lnTo>
                  <a:lnTo>
                    <a:pt x="35026" y="54851"/>
                  </a:lnTo>
                  <a:lnTo>
                    <a:pt x="28422" y="54965"/>
                  </a:lnTo>
                  <a:lnTo>
                    <a:pt x="27522" y="54965"/>
                  </a:lnTo>
                  <a:lnTo>
                    <a:pt x="18961" y="56426"/>
                  </a:lnTo>
                  <a:lnTo>
                    <a:pt x="9955" y="61593"/>
                  </a:lnTo>
                  <a:lnTo>
                    <a:pt x="2870" y="71578"/>
                  </a:lnTo>
                  <a:lnTo>
                    <a:pt x="0" y="87503"/>
                  </a:lnTo>
                  <a:lnTo>
                    <a:pt x="0" y="161467"/>
                  </a:lnTo>
                  <a:lnTo>
                    <a:pt x="5232" y="166700"/>
                  </a:lnTo>
                  <a:lnTo>
                    <a:pt x="49034" y="166700"/>
                  </a:lnTo>
                  <a:lnTo>
                    <a:pt x="54279" y="161467"/>
                  </a:lnTo>
                  <a:lnTo>
                    <a:pt x="54274" y="143281"/>
                  </a:lnTo>
                  <a:lnTo>
                    <a:pt x="23418" y="143281"/>
                  </a:lnTo>
                  <a:lnTo>
                    <a:pt x="23418" y="81445"/>
                  </a:lnTo>
                  <a:lnTo>
                    <a:pt x="24828" y="78359"/>
                  </a:lnTo>
                  <a:lnTo>
                    <a:pt x="27190" y="78333"/>
                  </a:lnTo>
                  <a:lnTo>
                    <a:pt x="30668" y="78333"/>
                  </a:lnTo>
                  <a:lnTo>
                    <a:pt x="52882" y="77978"/>
                  </a:lnTo>
                  <a:lnTo>
                    <a:pt x="58000" y="72771"/>
                  </a:lnTo>
                  <a:lnTo>
                    <a:pt x="58000" y="66370"/>
                  </a:lnTo>
                  <a:lnTo>
                    <a:pt x="59516" y="54965"/>
                  </a:lnTo>
                  <a:lnTo>
                    <a:pt x="27597" y="54953"/>
                  </a:lnTo>
                  <a:lnTo>
                    <a:pt x="59517" y="54953"/>
                  </a:lnTo>
                  <a:lnTo>
                    <a:pt x="61638" y="38997"/>
                  </a:lnTo>
                  <a:lnTo>
                    <a:pt x="69819" y="24311"/>
                  </a:lnTo>
                  <a:lnTo>
                    <a:pt x="78451" y="18364"/>
                  </a:lnTo>
                  <a:lnTo>
                    <a:pt x="83438" y="17208"/>
                  </a:lnTo>
                  <a:lnTo>
                    <a:pt x="295008" y="17208"/>
                  </a:lnTo>
                  <a:lnTo>
                    <a:pt x="295008" y="0"/>
                  </a:lnTo>
                  <a:close/>
                </a:path>
                <a:path w="295275" h="167004" extrusionOk="0">
                  <a:moveTo>
                    <a:pt x="295008" y="17208"/>
                  </a:moveTo>
                  <a:lnTo>
                    <a:pt x="271576" y="17208"/>
                  </a:lnTo>
                  <a:lnTo>
                    <a:pt x="271576" y="90182"/>
                  </a:lnTo>
                  <a:lnTo>
                    <a:pt x="256082" y="93789"/>
                  </a:lnTo>
                  <a:lnTo>
                    <a:pt x="252590" y="94462"/>
                  </a:lnTo>
                  <a:lnTo>
                    <a:pt x="68046" y="94462"/>
                  </a:lnTo>
                  <a:lnTo>
                    <a:pt x="59368" y="95118"/>
                  </a:lnTo>
                  <a:lnTo>
                    <a:pt x="51698" y="97078"/>
                  </a:lnTo>
                  <a:lnTo>
                    <a:pt x="45061" y="100334"/>
                  </a:lnTo>
                  <a:lnTo>
                    <a:pt x="39484" y="104876"/>
                  </a:lnTo>
                  <a:lnTo>
                    <a:pt x="30784" y="113817"/>
                  </a:lnTo>
                  <a:lnTo>
                    <a:pt x="30860" y="143281"/>
                  </a:lnTo>
                  <a:lnTo>
                    <a:pt x="54274" y="143281"/>
                  </a:lnTo>
                  <a:lnTo>
                    <a:pt x="54327" y="124891"/>
                  </a:lnTo>
                  <a:lnTo>
                    <a:pt x="54533" y="122999"/>
                  </a:lnTo>
                  <a:lnTo>
                    <a:pt x="58940" y="118440"/>
                  </a:lnTo>
                  <a:lnTo>
                    <a:pt x="64147" y="117881"/>
                  </a:lnTo>
                  <a:lnTo>
                    <a:pt x="254139" y="117881"/>
                  </a:lnTo>
                  <a:lnTo>
                    <a:pt x="254698" y="117843"/>
                  </a:lnTo>
                  <a:lnTo>
                    <a:pt x="290727" y="95603"/>
                  </a:lnTo>
                  <a:lnTo>
                    <a:pt x="295008" y="78575"/>
                  </a:lnTo>
                  <a:lnTo>
                    <a:pt x="295008" y="17208"/>
                  </a:lnTo>
                  <a:close/>
                </a:path>
                <a:path w="295275" h="167004" extrusionOk="0">
                  <a:moveTo>
                    <a:pt x="30668" y="78333"/>
                  </a:moveTo>
                  <a:lnTo>
                    <a:pt x="27190" y="78333"/>
                  </a:lnTo>
                  <a:lnTo>
                    <a:pt x="27876" y="78448"/>
                  </a:lnTo>
                  <a:lnTo>
                    <a:pt x="27647" y="78371"/>
                  </a:lnTo>
                  <a:lnTo>
                    <a:pt x="30668" y="78333"/>
                  </a:lnTo>
                  <a:close/>
                </a:path>
              </a:pathLst>
            </a:custGeom>
            <a:solidFill>
              <a:srgbClr val="0096D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65"/>
            <p:cNvSpPr/>
            <p:nvPr/>
          </p:nvSpPr>
          <p:spPr>
            <a:xfrm>
              <a:off x="6832206" y="972012"/>
              <a:ext cx="146779" cy="106363"/>
            </a:xfrm>
            <a:custGeom>
              <a:avLst/>
              <a:gdLst/>
              <a:ahLst/>
              <a:cxnLst/>
              <a:rect l="l" t="t" r="r" b="b"/>
              <a:pathLst>
                <a:path w="87629" h="63500" extrusionOk="0">
                  <a:moveTo>
                    <a:pt x="87629" y="0"/>
                  </a:moveTo>
                  <a:lnTo>
                    <a:pt x="0" y="0"/>
                  </a:lnTo>
                  <a:lnTo>
                    <a:pt x="0" y="19164"/>
                  </a:lnTo>
                  <a:lnTo>
                    <a:pt x="3447" y="36200"/>
                  </a:lnTo>
                  <a:lnTo>
                    <a:pt x="12844" y="50130"/>
                  </a:lnTo>
                  <a:lnTo>
                    <a:pt x="26772" y="59530"/>
                  </a:lnTo>
                  <a:lnTo>
                    <a:pt x="43814" y="62979"/>
                  </a:lnTo>
                  <a:lnTo>
                    <a:pt x="60851" y="59530"/>
                  </a:lnTo>
                  <a:lnTo>
                    <a:pt x="66279" y="55867"/>
                  </a:lnTo>
                  <a:lnTo>
                    <a:pt x="43814" y="55867"/>
                  </a:lnTo>
                  <a:lnTo>
                    <a:pt x="29539" y="52977"/>
                  </a:lnTo>
                  <a:lnTo>
                    <a:pt x="17872" y="45102"/>
                  </a:lnTo>
                  <a:lnTo>
                    <a:pt x="10000" y="33434"/>
                  </a:lnTo>
                  <a:lnTo>
                    <a:pt x="7111" y="19164"/>
                  </a:lnTo>
                  <a:lnTo>
                    <a:pt x="7111" y="7124"/>
                  </a:lnTo>
                  <a:lnTo>
                    <a:pt x="87629" y="7124"/>
                  </a:lnTo>
                  <a:lnTo>
                    <a:pt x="87629" y="0"/>
                  </a:lnTo>
                  <a:close/>
                </a:path>
                <a:path w="87629" h="63500" extrusionOk="0">
                  <a:moveTo>
                    <a:pt x="87629" y="7124"/>
                  </a:moveTo>
                  <a:lnTo>
                    <a:pt x="80517" y="7124"/>
                  </a:lnTo>
                  <a:lnTo>
                    <a:pt x="80517" y="19164"/>
                  </a:lnTo>
                  <a:lnTo>
                    <a:pt x="77628" y="33434"/>
                  </a:lnTo>
                  <a:lnTo>
                    <a:pt x="69753" y="45102"/>
                  </a:lnTo>
                  <a:lnTo>
                    <a:pt x="58084" y="52977"/>
                  </a:lnTo>
                  <a:lnTo>
                    <a:pt x="43814" y="55867"/>
                  </a:lnTo>
                  <a:lnTo>
                    <a:pt x="66279" y="55867"/>
                  </a:lnTo>
                  <a:lnTo>
                    <a:pt x="74780" y="50130"/>
                  </a:lnTo>
                  <a:lnTo>
                    <a:pt x="84180" y="36200"/>
                  </a:lnTo>
                  <a:lnTo>
                    <a:pt x="87629" y="19164"/>
                  </a:lnTo>
                  <a:lnTo>
                    <a:pt x="87629" y="7124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65"/>
            <p:cNvSpPr/>
            <p:nvPr/>
          </p:nvSpPr>
          <p:spPr>
            <a:xfrm>
              <a:off x="6832206" y="972012"/>
              <a:ext cx="146779" cy="106363"/>
            </a:xfrm>
            <a:custGeom>
              <a:avLst/>
              <a:gdLst/>
              <a:ahLst/>
              <a:cxnLst/>
              <a:rect l="l" t="t" r="r" b="b"/>
              <a:pathLst>
                <a:path w="87629" h="63500" extrusionOk="0">
                  <a:moveTo>
                    <a:pt x="43814" y="62979"/>
                  </a:moveTo>
                  <a:lnTo>
                    <a:pt x="26772" y="59530"/>
                  </a:lnTo>
                  <a:lnTo>
                    <a:pt x="12844" y="50130"/>
                  </a:lnTo>
                  <a:lnTo>
                    <a:pt x="3447" y="36200"/>
                  </a:lnTo>
                  <a:lnTo>
                    <a:pt x="0" y="19164"/>
                  </a:lnTo>
                  <a:lnTo>
                    <a:pt x="0" y="0"/>
                  </a:lnTo>
                  <a:lnTo>
                    <a:pt x="87629" y="0"/>
                  </a:lnTo>
                  <a:lnTo>
                    <a:pt x="87629" y="19164"/>
                  </a:lnTo>
                  <a:lnTo>
                    <a:pt x="84180" y="36200"/>
                  </a:lnTo>
                  <a:lnTo>
                    <a:pt x="74780" y="50130"/>
                  </a:lnTo>
                  <a:lnTo>
                    <a:pt x="60851" y="59530"/>
                  </a:lnTo>
                  <a:lnTo>
                    <a:pt x="43814" y="62979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65"/>
            <p:cNvSpPr/>
            <p:nvPr/>
          </p:nvSpPr>
          <p:spPr>
            <a:xfrm>
              <a:off x="6844106" y="983933"/>
              <a:ext cx="123380" cy="81899"/>
            </a:xfrm>
            <a:custGeom>
              <a:avLst/>
              <a:gdLst/>
              <a:ahLst/>
              <a:cxnLst/>
              <a:rect l="l" t="t" r="r" b="b"/>
              <a:pathLst>
                <a:path w="73660" h="48895" extrusionOk="0">
                  <a:moveTo>
                    <a:pt x="0" y="0"/>
                  </a:moveTo>
                  <a:lnTo>
                    <a:pt x="0" y="12039"/>
                  </a:lnTo>
                  <a:lnTo>
                    <a:pt x="2888" y="26309"/>
                  </a:lnTo>
                  <a:lnTo>
                    <a:pt x="10760" y="37977"/>
                  </a:lnTo>
                  <a:lnTo>
                    <a:pt x="22427" y="45852"/>
                  </a:lnTo>
                  <a:lnTo>
                    <a:pt x="36702" y="48742"/>
                  </a:lnTo>
                  <a:lnTo>
                    <a:pt x="50972" y="45852"/>
                  </a:lnTo>
                  <a:lnTo>
                    <a:pt x="62641" y="37977"/>
                  </a:lnTo>
                  <a:lnTo>
                    <a:pt x="70516" y="26309"/>
                  </a:lnTo>
                  <a:lnTo>
                    <a:pt x="73405" y="12039"/>
                  </a:lnTo>
                  <a:lnTo>
                    <a:pt x="7340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65"/>
            <p:cNvSpPr/>
            <p:nvPr/>
          </p:nvSpPr>
          <p:spPr>
            <a:xfrm>
              <a:off x="6785747" y="972027"/>
              <a:ext cx="61689" cy="12764"/>
            </a:xfrm>
            <a:custGeom>
              <a:avLst/>
              <a:gdLst/>
              <a:ahLst/>
              <a:cxnLst/>
              <a:rect l="l" t="t" r="r" b="b"/>
              <a:pathLst>
                <a:path w="36829" h="7620" extrusionOk="0">
                  <a:moveTo>
                    <a:pt x="0" y="7073"/>
                  </a:moveTo>
                  <a:lnTo>
                    <a:pt x="36791" y="7073"/>
                  </a:lnTo>
                  <a:lnTo>
                    <a:pt x="36791" y="0"/>
                  </a:lnTo>
                  <a:lnTo>
                    <a:pt x="0" y="0"/>
                  </a:lnTo>
                  <a:lnTo>
                    <a:pt x="0" y="7073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65"/>
            <p:cNvSpPr/>
            <p:nvPr/>
          </p:nvSpPr>
          <p:spPr>
            <a:xfrm>
              <a:off x="6785747" y="972007"/>
              <a:ext cx="61689" cy="12764"/>
            </a:xfrm>
            <a:custGeom>
              <a:avLst/>
              <a:gdLst/>
              <a:ahLst/>
              <a:cxnLst/>
              <a:rect l="l" t="t" r="r" b="b"/>
              <a:pathLst>
                <a:path w="36829" h="7620" extrusionOk="0">
                  <a:moveTo>
                    <a:pt x="36791" y="7073"/>
                  </a:moveTo>
                  <a:lnTo>
                    <a:pt x="0" y="7073"/>
                  </a:lnTo>
                  <a:lnTo>
                    <a:pt x="0" y="0"/>
                  </a:lnTo>
                  <a:lnTo>
                    <a:pt x="36791" y="0"/>
                  </a:lnTo>
                  <a:lnTo>
                    <a:pt x="36791" y="7073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65"/>
            <p:cNvSpPr/>
            <p:nvPr/>
          </p:nvSpPr>
          <p:spPr>
            <a:xfrm>
              <a:off x="6645102" y="972012"/>
              <a:ext cx="147842" cy="106363"/>
            </a:xfrm>
            <a:custGeom>
              <a:avLst/>
              <a:gdLst/>
              <a:ahLst/>
              <a:cxnLst/>
              <a:rect l="l" t="t" r="r" b="b"/>
              <a:pathLst>
                <a:path w="88264" h="63500" extrusionOk="0">
                  <a:moveTo>
                    <a:pt x="87642" y="0"/>
                  </a:moveTo>
                  <a:lnTo>
                    <a:pt x="0" y="0"/>
                  </a:lnTo>
                  <a:lnTo>
                    <a:pt x="0" y="19164"/>
                  </a:lnTo>
                  <a:lnTo>
                    <a:pt x="3449" y="36200"/>
                  </a:lnTo>
                  <a:lnTo>
                    <a:pt x="12850" y="50130"/>
                  </a:lnTo>
                  <a:lnTo>
                    <a:pt x="26783" y="59530"/>
                  </a:lnTo>
                  <a:lnTo>
                    <a:pt x="43827" y="62979"/>
                  </a:lnTo>
                  <a:lnTo>
                    <a:pt x="60869" y="59530"/>
                  </a:lnTo>
                  <a:lnTo>
                    <a:pt x="66297" y="55867"/>
                  </a:lnTo>
                  <a:lnTo>
                    <a:pt x="43827" y="55867"/>
                  </a:lnTo>
                  <a:lnTo>
                    <a:pt x="29552" y="52977"/>
                  </a:lnTo>
                  <a:lnTo>
                    <a:pt x="17884" y="45102"/>
                  </a:lnTo>
                  <a:lnTo>
                    <a:pt x="10012" y="33434"/>
                  </a:lnTo>
                  <a:lnTo>
                    <a:pt x="7124" y="19164"/>
                  </a:lnTo>
                  <a:lnTo>
                    <a:pt x="7124" y="7124"/>
                  </a:lnTo>
                  <a:lnTo>
                    <a:pt x="87642" y="7124"/>
                  </a:lnTo>
                  <a:lnTo>
                    <a:pt x="87642" y="0"/>
                  </a:lnTo>
                  <a:close/>
                </a:path>
                <a:path w="88264" h="63500" extrusionOk="0">
                  <a:moveTo>
                    <a:pt x="87642" y="7124"/>
                  </a:moveTo>
                  <a:lnTo>
                    <a:pt x="80530" y="7124"/>
                  </a:lnTo>
                  <a:lnTo>
                    <a:pt x="80530" y="19164"/>
                  </a:lnTo>
                  <a:lnTo>
                    <a:pt x="77642" y="33434"/>
                  </a:lnTo>
                  <a:lnTo>
                    <a:pt x="69770" y="45102"/>
                  </a:lnTo>
                  <a:lnTo>
                    <a:pt x="58102" y="52977"/>
                  </a:lnTo>
                  <a:lnTo>
                    <a:pt x="43827" y="55867"/>
                  </a:lnTo>
                  <a:lnTo>
                    <a:pt x="66297" y="55867"/>
                  </a:lnTo>
                  <a:lnTo>
                    <a:pt x="74798" y="50130"/>
                  </a:lnTo>
                  <a:lnTo>
                    <a:pt x="84195" y="36200"/>
                  </a:lnTo>
                  <a:lnTo>
                    <a:pt x="87642" y="19164"/>
                  </a:lnTo>
                  <a:lnTo>
                    <a:pt x="87642" y="7124"/>
                  </a:lnTo>
                  <a:close/>
                </a:path>
              </a:pathLst>
            </a:custGeom>
            <a:solidFill>
              <a:srgbClr val="0E79A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65"/>
            <p:cNvSpPr/>
            <p:nvPr/>
          </p:nvSpPr>
          <p:spPr>
            <a:xfrm>
              <a:off x="6645102" y="972012"/>
              <a:ext cx="147842" cy="106363"/>
            </a:xfrm>
            <a:custGeom>
              <a:avLst/>
              <a:gdLst/>
              <a:ahLst/>
              <a:cxnLst/>
              <a:rect l="l" t="t" r="r" b="b"/>
              <a:pathLst>
                <a:path w="88264" h="63500" extrusionOk="0">
                  <a:moveTo>
                    <a:pt x="43827" y="62979"/>
                  </a:moveTo>
                  <a:lnTo>
                    <a:pt x="26783" y="59530"/>
                  </a:lnTo>
                  <a:lnTo>
                    <a:pt x="12850" y="50130"/>
                  </a:lnTo>
                  <a:lnTo>
                    <a:pt x="3449" y="36200"/>
                  </a:lnTo>
                  <a:lnTo>
                    <a:pt x="0" y="19164"/>
                  </a:lnTo>
                  <a:lnTo>
                    <a:pt x="0" y="0"/>
                  </a:lnTo>
                  <a:lnTo>
                    <a:pt x="87642" y="0"/>
                  </a:lnTo>
                  <a:lnTo>
                    <a:pt x="87642" y="19164"/>
                  </a:lnTo>
                  <a:lnTo>
                    <a:pt x="84195" y="36200"/>
                  </a:lnTo>
                  <a:lnTo>
                    <a:pt x="74798" y="50130"/>
                  </a:lnTo>
                  <a:lnTo>
                    <a:pt x="60869" y="59530"/>
                  </a:lnTo>
                  <a:lnTo>
                    <a:pt x="43827" y="62979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65"/>
            <p:cNvSpPr/>
            <p:nvPr/>
          </p:nvSpPr>
          <p:spPr>
            <a:xfrm>
              <a:off x="6657022" y="983933"/>
              <a:ext cx="123380" cy="81899"/>
            </a:xfrm>
            <a:custGeom>
              <a:avLst/>
              <a:gdLst/>
              <a:ahLst/>
              <a:cxnLst/>
              <a:rect l="l" t="t" r="r" b="b"/>
              <a:pathLst>
                <a:path w="73660" h="48895" extrusionOk="0">
                  <a:moveTo>
                    <a:pt x="0" y="0"/>
                  </a:moveTo>
                  <a:lnTo>
                    <a:pt x="0" y="12039"/>
                  </a:lnTo>
                  <a:lnTo>
                    <a:pt x="2888" y="26309"/>
                  </a:lnTo>
                  <a:lnTo>
                    <a:pt x="10760" y="37977"/>
                  </a:lnTo>
                  <a:lnTo>
                    <a:pt x="22427" y="45852"/>
                  </a:lnTo>
                  <a:lnTo>
                    <a:pt x="36702" y="48742"/>
                  </a:lnTo>
                  <a:lnTo>
                    <a:pt x="50978" y="45852"/>
                  </a:lnTo>
                  <a:lnTo>
                    <a:pt x="62645" y="37977"/>
                  </a:lnTo>
                  <a:lnTo>
                    <a:pt x="70517" y="26309"/>
                  </a:lnTo>
                  <a:lnTo>
                    <a:pt x="73405" y="12039"/>
                  </a:lnTo>
                  <a:lnTo>
                    <a:pt x="7340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65"/>
            <p:cNvSpPr/>
            <p:nvPr/>
          </p:nvSpPr>
          <p:spPr>
            <a:xfrm>
              <a:off x="6732355" y="1340242"/>
              <a:ext cx="174433" cy="361633"/>
            </a:xfrm>
            <a:custGeom>
              <a:avLst/>
              <a:gdLst/>
              <a:ahLst/>
              <a:cxnLst/>
              <a:rect l="l" t="t" r="r" b="b"/>
              <a:pathLst>
                <a:path w="104139" h="215900" extrusionOk="0">
                  <a:moveTo>
                    <a:pt x="52628" y="0"/>
                  </a:moveTo>
                  <a:lnTo>
                    <a:pt x="47548" y="0"/>
                  </a:lnTo>
                  <a:lnTo>
                    <a:pt x="0" y="207543"/>
                  </a:lnTo>
                  <a:lnTo>
                    <a:pt x="52628" y="215595"/>
                  </a:lnTo>
                  <a:lnTo>
                    <a:pt x="104013" y="211569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0C1F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65"/>
            <p:cNvSpPr/>
            <p:nvPr/>
          </p:nvSpPr>
          <p:spPr>
            <a:xfrm>
              <a:off x="6760696" y="1116622"/>
              <a:ext cx="101044" cy="51052"/>
            </a:xfrm>
            <a:custGeom>
              <a:avLst/>
              <a:gdLst/>
              <a:ahLst/>
              <a:cxnLst/>
              <a:rect l="l" t="t" r="r" b="b"/>
              <a:pathLst>
                <a:path w="60325" h="30479" extrusionOk="0">
                  <a:moveTo>
                    <a:pt x="0" y="0"/>
                  </a:moveTo>
                  <a:lnTo>
                    <a:pt x="2618" y="17599"/>
                  </a:lnTo>
                  <a:lnTo>
                    <a:pt x="6664" y="26636"/>
                  </a:lnTo>
                  <a:lnTo>
                    <a:pt x="14991" y="29966"/>
                  </a:lnTo>
                  <a:lnTo>
                    <a:pt x="30454" y="30441"/>
                  </a:lnTo>
                  <a:lnTo>
                    <a:pt x="46310" y="25834"/>
                  </a:lnTo>
                  <a:lnTo>
                    <a:pt x="55202" y="15697"/>
                  </a:lnTo>
                  <a:lnTo>
                    <a:pt x="59095" y="5560"/>
                  </a:lnTo>
                  <a:lnTo>
                    <a:pt x="59956" y="952"/>
                  </a:lnTo>
                </a:path>
              </a:pathLst>
            </a:custGeom>
            <a:noFill/>
            <a:ln w="15350" cap="flat" cmpd="sng">
              <a:solidFill>
                <a:srgbClr val="00C1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65"/>
            <p:cNvSpPr/>
            <p:nvPr/>
          </p:nvSpPr>
          <p:spPr>
            <a:xfrm>
              <a:off x="6829654" y="1337831"/>
              <a:ext cx="60627" cy="348867"/>
            </a:xfrm>
            <a:custGeom>
              <a:avLst/>
              <a:gdLst/>
              <a:ahLst/>
              <a:cxnLst/>
              <a:rect l="l" t="t" r="r" b="b"/>
              <a:pathLst>
                <a:path w="36195" h="208279" extrusionOk="0">
                  <a:moveTo>
                    <a:pt x="0" y="0"/>
                  </a:moveTo>
                  <a:lnTo>
                    <a:pt x="35966" y="208267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65"/>
            <p:cNvSpPr/>
            <p:nvPr/>
          </p:nvSpPr>
          <p:spPr>
            <a:xfrm>
              <a:off x="6741960" y="1337831"/>
              <a:ext cx="61689" cy="345678"/>
            </a:xfrm>
            <a:custGeom>
              <a:avLst/>
              <a:gdLst/>
              <a:ahLst/>
              <a:cxnLst/>
              <a:rect l="l" t="t" r="r" b="b"/>
              <a:pathLst>
                <a:path w="36829" h="206375" extrusionOk="0">
                  <a:moveTo>
                    <a:pt x="36829" y="0"/>
                  </a:moveTo>
                  <a:lnTo>
                    <a:pt x="0" y="205854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65"/>
            <p:cNvSpPr/>
            <p:nvPr/>
          </p:nvSpPr>
          <p:spPr>
            <a:xfrm>
              <a:off x="6781549" y="1421442"/>
              <a:ext cx="72325" cy="0"/>
            </a:xfrm>
            <a:custGeom>
              <a:avLst/>
              <a:gdLst/>
              <a:ahLst/>
              <a:cxnLst/>
              <a:rect l="l" t="t" r="r" b="b"/>
              <a:pathLst>
                <a:path w="43179" h="120000" extrusionOk="0">
                  <a:moveTo>
                    <a:pt x="0" y="0"/>
                  </a:moveTo>
                  <a:lnTo>
                    <a:pt x="43065" y="0"/>
                  </a:lnTo>
                </a:path>
              </a:pathLst>
            </a:custGeom>
            <a:noFill/>
            <a:ln w="12800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65"/>
            <p:cNvSpPr/>
            <p:nvPr/>
          </p:nvSpPr>
          <p:spPr>
            <a:xfrm>
              <a:off x="6491635" y="1305818"/>
              <a:ext cx="633921" cy="394605"/>
            </a:xfrm>
            <a:custGeom>
              <a:avLst/>
              <a:gdLst/>
              <a:ahLst/>
              <a:cxnLst/>
              <a:rect l="l" t="t" r="r" b="b"/>
              <a:pathLst>
                <a:path w="378460" h="235585" extrusionOk="0">
                  <a:moveTo>
                    <a:pt x="190995" y="235165"/>
                  </a:moveTo>
                  <a:lnTo>
                    <a:pt x="244656" y="229629"/>
                  </a:lnTo>
                  <a:lnTo>
                    <a:pt x="294508" y="213772"/>
                  </a:lnTo>
                  <a:lnTo>
                    <a:pt x="339447" y="188724"/>
                  </a:lnTo>
                  <a:lnTo>
                    <a:pt x="378371" y="155613"/>
                  </a:lnTo>
                  <a:lnTo>
                    <a:pt x="366069" y="104682"/>
                  </a:lnTo>
                  <a:lnTo>
                    <a:pt x="341498" y="60723"/>
                  </a:lnTo>
                  <a:lnTo>
                    <a:pt x="306613" y="25305"/>
                  </a:lnTo>
                  <a:lnTo>
                    <a:pt x="263372" y="0"/>
                  </a:lnTo>
                  <a:lnTo>
                    <a:pt x="246695" y="9641"/>
                  </a:lnTo>
                  <a:lnTo>
                    <a:pt x="228576" y="16775"/>
                  </a:lnTo>
                  <a:lnTo>
                    <a:pt x="209249" y="21200"/>
                  </a:lnTo>
                  <a:lnTo>
                    <a:pt x="188950" y="22720"/>
                  </a:lnTo>
                  <a:lnTo>
                    <a:pt x="168655" y="21220"/>
                  </a:lnTo>
                  <a:lnTo>
                    <a:pt x="149336" y="16840"/>
                  </a:lnTo>
                  <a:lnTo>
                    <a:pt x="131221" y="9754"/>
                  </a:lnTo>
                  <a:lnTo>
                    <a:pt x="114541" y="139"/>
                  </a:lnTo>
                  <a:lnTo>
                    <a:pt x="72012" y="24883"/>
                  </a:lnTo>
                  <a:lnTo>
                    <a:pt x="37515" y="59389"/>
                  </a:lnTo>
                  <a:lnTo>
                    <a:pt x="12896" y="102189"/>
                  </a:lnTo>
                  <a:lnTo>
                    <a:pt x="0" y="151815"/>
                  </a:lnTo>
                  <a:lnTo>
                    <a:pt x="39304" y="186458"/>
                  </a:lnTo>
                  <a:lnTo>
                    <a:pt x="85039" y="212707"/>
                  </a:lnTo>
                  <a:lnTo>
                    <a:pt x="136002" y="229348"/>
                  </a:lnTo>
                  <a:lnTo>
                    <a:pt x="190995" y="235165"/>
                  </a:lnTo>
                  <a:close/>
                </a:path>
              </a:pathLst>
            </a:custGeom>
            <a:noFill/>
            <a:ln w="1767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548" name="Google Shape;54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7204" y="3754825"/>
            <a:ext cx="987550" cy="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350" y="2573625"/>
            <a:ext cx="1699600" cy="16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1925" y="2214225"/>
            <a:ext cx="1065375" cy="10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6"/>
          <p:cNvPicPr preferRelativeResize="0"/>
          <p:nvPr/>
        </p:nvPicPr>
        <p:blipFill rotWithShape="1">
          <a:blip r:embed="rId3">
            <a:alphaModFix/>
          </a:blip>
          <a:srcRect t="2102" r="11823" b="23596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6"/>
          <p:cNvSpPr/>
          <p:nvPr/>
        </p:nvSpPr>
        <p:spPr>
          <a:xfrm>
            <a:off x="0" y="-16200"/>
            <a:ext cx="12192000" cy="6890400"/>
          </a:xfrm>
          <a:prstGeom prst="rect">
            <a:avLst/>
          </a:prstGeom>
          <a:solidFill>
            <a:srgbClr val="161616">
              <a:alpha val="4039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6"/>
          <p:cNvSpPr txBox="1"/>
          <p:nvPr/>
        </p:nvSpPr>
        <p:spPr>
          <a:xfrm>
            <a:off x="973473" y="981900"/>
            <a:ext cx="71091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0025" rIns="1219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53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MUCHAS GRACIAS</a:t>
            </a:r>
            <a:endParaRPr sz="3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58" name="Google Shape;55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441" y="5746633"/>
            <a:ext cx="3098407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53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53"/>
          <p:cNvSpPr/>
          <p:nvPr/>
        </p:nvSpPr>
        <p:spPr>
          <a:xfrm>
            <a:off x="948800" y="3023723"/>
            <a:ext cx="5183100" cy="212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3"/>
          <p:cNvSpPr txBox="1"/>
          <p:nvPr/>
        </p:nvSpPr>
        <p:spPr>
          <a:xfrm>
            <a:off x="1456775" y="900200"/>
            <a:ext cx="79587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CAPACITACIÓN PyME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3"/>
          <p:cNvSpPr txBox="1"/>
          <p:nvPr/>
        </p:nvSpPr>
        <p:spPr>
          <a:xfrm>
            <a:off x="1004000" y="3459352"/>
            <a:ext cx="5072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Podés organizar cursos exclusivos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para tus empleados o capacitarlos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800" b="1" i="0" u="none" strike="noStrike" cap="none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 en universidades e instituciones públicas y privadas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3"/>
          <p:cNvSpPr/>
          <p:nvPr/>
        </p:nvSpPr>
        <p:spPr>
          <a:xfrm>
            <a:off x="3225457" y="2767632"/>
            <a:ext cx="585000" cy="5850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3"/>
          <p:cNvSpPr txBox="1"/>
          <p:nvPr/>
        </p:nvSpPr>
        <p:spPr>
          <a:xfrm>
            <a:off x="3225399" y="2752231"/>
            <a:ext cx="58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8" name="Google Shape;228;p53"/>
          <p:cNvCxnSpPr/>
          <p:nvPr/>
        </p:nvCxnSpPr>
        <p:spPr>
          <a:xfrm>
            <a:off x="948800" y="1062866"/>
            <a:ext cx="0" cy="10443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53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30" name="Google Shape;230;p53"/>
          <p:cNvSpPr/>
          <p:nvPr/>
        </p:nvSpPr>
        <p:spPr>
          <a:xfrm>
            <a:off x="6638201" y="3023723"/>
            <a:ext cx="4978800" cy="212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3"/>
          <p:cNvSpPr txBox="1"/>
          <p:nvPr/>
        </p:nvSpPr>
        <p:spPr>
          <a:xfrm>
            <a:off x="6638191" y="3459341"/>
            <a:ext cx="49788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s-MX" sz="1800" b="1" i="0" u="none" strike="noStrike" cap="none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Te damos un bono por el valor de lo que inviertas en las capacitaciones que podrás usarlo para pagar impuestos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3"/>
          <p:cNvSpPr/>
          <p:nvPr/>
        </p:nvSpPr>
        <p:spPr>
          <a:xfrm>
            <a:off x="8770397" y="2767632"/>
            <a:ext cx="585000" cy="585000"/>
          </a:xfrm>
          <a:prstGeom prst="ellipse">
            <a:avLst/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3"/>
          <p:cNvSpPr txBox="1"/>
          <p:nvPr/>
        </p:nvSpPr>
        <p:spPr>
          <a:xfrm>
            <a:off x="8770397" y="2752231"/>
            <a:ext cx="58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1395858" y="2679425"/>
            <a:ext cx="3038700" cy="1668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4"/>
          <p:cNvSpPr/>
          <p:nvPr/>
        </p:nvSpPr>
        <p:spPr>
          <a:xfrm>
            <a:off x="2626737" y="2430152"/>
            <a:ext cx="576900" cy="5769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395650" y="3066000"/>
            <a:ext cx="3039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Abril 2019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Apertura de convocatoria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685" y="2415125"/>
            <a:ext cx="683100" cy="6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4"/>
          <p:cNvSpPr/>
          <p:nvPr/>
        </p:nvSpPr>
        <p:spPr>
          <a:xfrm>
            <a:off x="1395863" y="4742625"/>
            <a:ext cx="3038700" cy="1668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2626799" y="4493352"/>
            <a:ext cx="576900" cy="5769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 txBox="1"/>
          <p:nvPr/>
        </p:nvSpPr>
        <p:spPr>
          <a:xfrm>
            <a:off x="1395650" y="5129200"/>
            <a:ext cx="3039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31 de octubre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00"/>
              <a:buFont typeface="Arial"/>
              <a:buNone/>
            </a:pP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Cierre de</a:t>
            </a:r>
            <a:b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2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convocatoria</a:t>
            </a:r>
            <a:endParaRPr sz="2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747" y="4478325"/>
            <a:ext cx="683100" cy="6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4"/>
          <p:cNvSpPr/>
          <p:nvPr/>
        </p:nvSpPr>
        <p:spPr>
          <a:xfrm>
            <a:off x="4816125" y="2679425"/>
            <a:ext cx="6880500" cy="373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 txBox="1"/>
          <p:nvPr/>
        </p:nvSpPr>
        <p:spPr>
          <a:xfrm>
            <a:off x="5074036" y="3550352"/>
            <a:ext cx="6363900" cy="25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r>
              <a:rPr lang="es-MX" sz="18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Se reconocerán gastos de actividades desarrolladas a partir del día 1 de enero de 2019 </a:t>
            </a:r>
            <a:r>
              <a:rPr lang="es-MX" sz="1800" b="0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(Actividades Abiertas)</a:t>
            </a:r>
            <a:endParaRPr sz="1800" b="0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endParaRPr sz="1800" b="0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Montserrat"/>
              <a:buNone/>
            </a:pPr>
            <a:r>
              <a:rPr lang="es-MX" sz="1800" b="0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La presentación de los proyectos cierra el 31 de octubre. </a:t>
            </a:r>
            <a:r>
              <a:rPr lang="es-MX" sz="1800" b="1" i="0" u="none" strike="noStrike" cap="none">
                <a:solidFill>
                  <a:srgbClr val="0090D0"/>
                </a:solidFill>
                <a:latin typeface="Montserrat"/>
                <a:ea typeface="Montserrat"/>
                <a:cs typeface="Montserrat"/>
                <a:sym typeface="Montserrat"/>
              </a:rPr>
              <a:t>Las capacitaciones podrán llevarse a cabo hasta el 31 de diciembre de 2019</a:t>
            </a:r>
            <a:endParaRPr sz="1800" b="1" i="0" u="none" strike="noStrike" cap="none">
              <a:solidFill>
                <a:srgbClr val="0090D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7874" y="1932781"/>
            <a:ext cx="1436210" cy="1436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54"/>
          <p:cNvCxnSpPr/>
          <p:nvPr/>
        </p:nvCxnSpPr>
        <p:spPr>
          <a:xfrm>
            <a:off x="872600" y="1062866"/>
            <a:ext cx="0" cy="423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54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51" name="Google Shape;251;p54"/>
          <p:cNvSpPr txBox="1"/>
          <p:nvPr/>
        </p:nvSpPr>
        <p:spPr>
          <a:xfrm>
            <a:off x="1465150" y="890375"/>
            <a:ext cx="76437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ACERCA DE LA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CONVOCATORIA 2019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2" name="Google Shape;252;p54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/>
          <p:nvPr/>
        </p:nvSpPr>
        <p:spPr>
          <a:xfrm>
            <a:off x="1097475" y="49997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1097475" y="2256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5"/>
          <p:cNvSpPr/>
          <p:nvPr/>
        </p:nvSpPr>
        <p:spPr>
          <a:xfrm>
            <a:off x="1097475" y="29423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5"/>
          <p:cNvSpPr/>
          <p:nvPr/>
        </p:nvSpPr>
        <p:spPr>
          <a:xfrm>
            <a:off x="1097475" y="36281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5"/>
          <p:cNvSpPr/>
          <p:nvPr/>
        </p:nvSpPr>
        <p:spPr>
          <a:xfrm>
            <a:off x="1097475" y="43139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55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55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55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55"/>
          <p:cNvSpPr txBox="1"/>
          <p:nvPr/>
        </p:nvSpPr>
        <p:spPr>
          <a:xfrm>
            <a:off x="1465150" y="890371"/>
            <a:ext cx="59856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NOVEDADES</a:t>
            </a:r>
            <a:r>
              <a:rPr lang="es-MX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2019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66" name="Google Shape;266;p55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67" name="Google Shape;267;p55"/>
          <p:cNvSpPr txBox="1"/>
          <p:nvPr/>
        </p:nvSpPr>
        <p:spPr>
          <a:xfrm>
            <a:off x="1097350" y="2175025"/>
            <a:ext cx="7583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REINTEGRO DEL 100% DE LO INVERTIDO </a:t>
            </a:r>
            <a:endParaRPr sz="2000" b="1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>
                <a:solidFill>
                  <a:srgbClr val="3F3F3F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MX" sz="2000" b="1">
                <a:solidFill>
                  <a:srgbClr val="3F3F3F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000" b="1">
              <a:solidFill>
                <a:srgbClr val="3F3F3F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>
              <a:solidFill>
                <a:srgbClr val="3F3F3F"/>
              </a:solidFill>
            </a:endParaRPr>
          </a:p>
        </p:txBody>
      </p:sp>
      <p:sp>
        <p:nvSpPr>
          <p:cNvPr id="268" name="Google Shape;268;p55"/>
          <p:cNvSpPr txBox="1"/>
          <p:nvPr/>
        </p:nvSpPr>
        <p:spPr>
          <a:xfrm>
            <a:off x="1124450" y="4872175"/>
            <a:ext cx="7583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GASTOS DE CERTIFICACIÓN</a:t>
            </a:r>
            <a:endParaRPr/>
          </a:p>
        </p:txBody>
      </p:sp>
      <p:sp>
        <p:nvSpPr>
          <p:cNvPr id="269" name="Google Shape;269;p55"/>
          <p:cNvSpPr txBox="1"/>
          <p:nvPr/>
        </p:nvSpPr>
        <p:spPr>
          <a:xfrm>
            <a:off x="1097350" y="4204375"/>
            <a:ext cx="75834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100% DIGITAL A TRAVÉS DEL TAD </a:t>
            </a:r>
            <a:r>
              <a:rPr lang="es-MX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(Trámite a distancia)</a:t>
            </a:r>
            <a:endParaRPr/>
          </a:p>
        </p:txBody>
      </p:sp>
      <p:sp>
        <p:nvSpPr>
          <p:cNvPr id="270" name="Google Shape;270;p55"/>
          <p:cNvSpPr txBox="1"/>
          <p:nvPr/>
        </p:nvSpPr>
        <p:spPr>
          <a:xfrm>
            <a:off x="1124450" y="3558675"/>
            <a:ext cx="7583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CAPACITACIONES A EMPRENDEDORES</a:t>
            </a:r>
            <a:endParaRPr/>
          </a:p>
        </p:txBody>
      </p:sp>
      <p:sp>
        <p:nvSpPr>
          <p:cNvPr id="271" name="Google Shape;271;p55"/>
          <p:cNvSpPr txBox="1"/>
          <p:nvPr/>
        </p:nvSpPr>
        <p:spPr>
          <a:xfrm>
            <a:off x="1124450" y="2846325"/>
            <a:ext cx="75834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ACTIVIDADES DE CAPACITACIÓN ASISTIDA</a:t>
            </a:r>
            <a:endParaRPr/>
          </a:p>
        </p:txBody>
      </p:sp>
      <p:pic>
        <p:nvPicPr>
          <p:cNvPr id="272" name="Google Shape;27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574" y="2256578"/>
            <a:ext cx="2615648" cy="2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56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56"/>
          <p:cNvPicPr preferRelativeResize="0"/>
          <p:nvPr/>
        </p:nvPicPr>
        <p:blipFill rotWithShape="1">
          <a:blip r:embed="rId3">
            <a:alphaModFix/>
          </a:blip>
          <a:srcRect l="40874" t="3053" r="17120" b="19604"/>
          <a:stretch/>
        </p:blipFill>
        <p:spPr>
          <a:xfrm>
            <a:off x="7535300" y="1059724"/>
            <a:ext cx="4130824" cy="5077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56"/>
          <p:cNvCxnSpPr/>
          <p:nvPr/>
        </p:nvCxnSpPr>
        <p:spPr>
          <a:xfrm>
            <a:off x="948800" y="1062866"/>
            <a:ext cx="0" cy="418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56"/>
          <p:cNvSpPr txBox="1"/>
          <p:nvPr/>
        </p:nvSpPr>
        <p:spPr>
          <a:xfrm>
            <a:off x="1465150" y="966571"/>
            <a:ext cx="59856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MODALIDADES</a:t>
            </a:r>
            <a:endParaRPr sz="4000" b="0" i="0" u="none" strike="noStrike" cap="none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1" name="Google Shape;281;p56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82" name="Google Shape;282;p56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83" name="Google Shape;283;p56"/>
          <p:cNvSpPr txBox="1"/>
          <p:nvPr/>
        </p:nvSpPr>
        <p:spPr>
          <a:xfrm>
            <a:off x="1886750" y="2279675"/>
            <a:ext cx="50304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Capacitación del personal de la </a:t>
            </a:r>
            <a:r>
              <a:rPr lang="es-MX" sz="2000" dirty="0" err="1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MiPyME</a:t>
            </a:r>
            <a:endParaRPr sz="2000" dirty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MX" sz="2000" dirty="0" smtClean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MX" sz="2000" dirty="0" smtClean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dirty="0" smtClean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Cesión </a:t>
            </a:r>
            <a:r>
              <a:rPr lang="es-MX" sz="2000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grandes empresas y/o </a:t>
            </a:r>
            <a:endParaRPr sz="2000" dirty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dirty="0" err="1" smtClean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MiPyMEs</a:t>
            </a:r>
            <a:r>
              <a:rPr lang="es-MX" sz="2000" dirty="0" smtClean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MX" sz="2000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</a:t>
            </a:r>
            <a:r>
              <a:rPr lang="es-MX" sz="2000" dirty="0" err="1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MiPyMEs</a:t>
            </a:r>
            <a:r>
              <a:rPr lang="es-MX" sz="2000" dirty="0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su cadena de valor y/o emprendedores</a:t>
            </a:r>
            <a:endParaRPr sz="2000" dirty="0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p56"/>
          <p:cNvSpPr/>
          <p:nvPr/>
        </p:nvSpPr>
        <p:spPr>
          <a:xfrm>
            <a:off x="1465150" y="24711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6"/>
          <p:cNvSpPr/>
          <p:nvPr/>
        </p:nvSpPr>
        <p:spPr>
          <a:xfrm>
            <a:off x="1465150" y="38506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/>
          <p:nvPr/>
        </p:nvSpPr>
        <p:spPr>
          <a:xfrm>
            <a:off x="1886750" y="2584475"/>
            <a:ext cx="9756300" cy="4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Anexo “Formulario de Presentación de Proyecto”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Certificado de Registro PYME vigente, en caso de corresponder.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20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Certificación contable: (conforme el Anexo C de las Bases y Condiciones)</a:t>
            </a:r>
            <a:endParaRPr sz="20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Existencia o no de deuda fiscal y previsional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Declaración de la masa salarial de los últimos DOCE (12) meses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Utilización de cupo de crédito fiscal en otros Organismos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1800"/>
              <a:buFont typeface="Montserrat Medium"/>
              <a:buAutoNum type="arabicPeriod"/>
            </a:pPr>
            <a:r>
              <a:rPr lang="es-MX" sz="1800" b="0" i="0" u="none" strike="noStrike" cap="none">
                <a:solidFill>
                  <a:srgbClr val="3F3F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Grandes Empresas, además deberá  informar el promedio de ventas anuales de los últimos tres ejercicios </a:t>
            </a:r>
            <a:endParaRPr sz="1800" b="0" i="0" u="none" strike="noStrike" cap="none">
              <a:solidFill>
                <a:srgbClr val="3F3F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1" name="Google Shape;291;p57"/>
          <p:cNvSpPr txBox="1"/>
          <p:nvPr/>
        </p:nvSpPr>
        <p:spPr>
          <a:xfrm>
            <a:off x="1456774" y="1818025"/>
            <a:ext cx="975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400" b="1" i="0" u="none" strike="noStrike" cap="none">
                <a:solidFill>
                  <a:srgbClr val="1D9FCE"/>
                </a:solidFill>
                <a:latin typeface="Montserrat"/>
                <a:ea typeface="Montserrat"/>
                <a:cs typeface="Montserrat"/>
                <a:sym typeface="Montserrat"/>
              </a:rPr>
              <a:t>¿Qué necesito para la presentación del proyecto?</a:t>
            </a:r>
            <a:endParaRPr sz="2400" b="1" i="0" u="none" strike="noStrike" cap="none">
              <a:solidFill>
                <a:srgbClr val="1D9F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2" name="Google Shape;292;p57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57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57"/>
          <p:cNvSpPr txBox="1"/>
          <p:nvPr/>
        </p:nvSpPr>
        <p:spPr>
          <a:xfrm>
            <a:off x="1465150" y="890375"/>
            <a:ext cx="83508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INFORMACIÓN NECESARIA</a:t>
            </a:r>
            <a:endParaRPr sz="4000" b="0" i="0" u="none" strike="noStrike" cap="none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96" name="Google Shape;296;p57"/>
          <p:cNvSpPr/>
          <p:nvPr/>
        </p:nvSpPr>
        <p:spPr>
          <a:xfrm>
            <a:off x="1549125" y="2723100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1549125" y="3198975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1549125" y="3674850"/>
            <a:ext cx="153300" cy="153300"/>
          </a:xfrm>
          <a:prstGeom prst="ellipse">
            <a:avLst/>
          </a:prstGeom>
          <a:solidFill>
            <a:srgbClr val="1D9F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8"/>
          <p:cNvSpPr/>
          <p:nvPr/>
        </p:nvSpPr>
        <p:spPr>
          <a:xfrm>
            <a:off x="2608988" y="36493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8"/>
          <p:cNvSpPr/>
          <p:nvPr/>
        </p:nvSpPr>
        <p:spPr>
          <a:xfrm>
            <a:off x="2608988" y="47120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8"/>
          <p:cNvSpPr/>
          <p:nvPr/>
        </p:nvSpPr>
        <p:spPr>
          <a:xfrm>
            <a:off x="2610475" y="26272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8"/>
          <p:cNvSpPr txBox="1"/>
          <p:nvPr/>
        </p:nvSpPr>
        <p:spPr>
          <a:xfrm>
            <a:off x="356509" y="499104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58"/>
          <p:cNvSpPr/>
          <p:nvPr/>
        </p:nvSpPr>
        <p:spPr>
          <a:xfrm>
            <a:off x="820179" y="37577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FF71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8"/>
          <p:cNvSpPr txBox="1"/>
          <p:nvPr/>
        </p:nvSpPr>
        <p:spPr>
          <a:xfrm>
            <a:off x="769585" y="39165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Mediana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Tramo 1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58"/>
          <p:cNvSpPr/>
          <p:nvPr/>
        </p:nvSpPr>
        <p:spPr>
          <a:xfrm rot="5204065">
            <a:off x="2608249" y="3990706"/>
            <a:ext cx="200125" cy="202538"/>
          </a:xfrm>
          <a:prstGeom prst="triangle">
            <a:avLst>
              <a:gd name="adj" fmla="val 61315"/>
            </a:avLst>
          </a:prstGeom>
          <a:solidFill>
            <a:srgbClr val="FF71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8"/>
          <p:cNvSpPr/>
          <p:nvPr/>
        </p:nvSpPr>
        <p:spPr>
          <a:xfrm>
            <a:off x="820179" y="48544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F8D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8"/>
          <p:cNvSpPr txBox="1"/>
          <p:nvPr/>
        </p:nvSpPr>
        <p:spPr>
          <a:xfrm>
            <a:off x="769585" y="50132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Mediana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Tramo 2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58"/>
          <p:cNvSpPr/>
          <p:nvPr/>
        </p:nvSpPr>
        <p:spPr>
          <a:xfrm rot="5400000">
            <a:off x="2623169" y="510139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F8D6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8"/>
          <p:cNvSpPr txBox="1"/>
          <p:nvPr/>
        </p:nvSpPr>
        <p:spPr>
          <a:xfrm>
            <a:off x="357997" y="282689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58"/>
          <p:cNvSpPr/>
          <p:nvPr/>
        </p:nvSpPr>
        <p:spPr>
          <a:xfrm>
            <a:off x="821667" y="2539292"/>
            <a:ext cx="1893600" cy="1031700"/>
          </a:xfrm>
          <a:prstGeom prst="roundRect">
            <a:avLst>
              <a:gd name="adj" fmla="val 16667"/>
            </a:avLst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8"/>
          <p:cNvSpPr txBox="1"/>
          <p:nvPr/>
        </p:nvSpPr>
        <p:spPr>
          <a:xfrm>
            <a:off x="771073" y="284909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</a:t>
            </a:r>
            <a:b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Pequeña</a:t>
            </a:r>
            <a:endParaRPr sz="19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58"/>
          <p:cNvSpPr/>
          <p:nvPr/>
        </p:nvSpPr>
        <p:spPr>
          <a:xfrm rot="5400000">
            <a:off x="2624656" y="293724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06B2A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58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Google Shape;318;p58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8"/>
          <p:cNvSpPr txBox="1"/>
          <p:nvPr/>
        </p:nvSpPr>
        <p:spPr>
          <a:xfrm>
            <a:off x="1465150" y="890375"/>
            <a:ext cx="91308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TOPES </a:t>
            </a:r>
            <a:r>
              <a:rPr lang="es-MX" sz="400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MÁXIMOS </a:t>
            </a: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</a:t>
            </a: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REINTEGRO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0" name="Google Shape;320;p58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321" name="Google Shape;321;p58"/>
          <p:cNvGrpSpPr/>
          <p:nvPr/>
        </p:nvGrpSpPr>
        <p:grpSpPr>
          <a:xfrm>
            <a:off x="615988" y="1841650"/>
            <a:ext cx="2312100" cy="543150"/>
            <a:chOff x="1129288" y="2658875"/>
            <a:chExt cx="2312100" cy="543150"/>
          </a:xfrm>
        </p:grpSpPr>
        <p:sp>
          <p:nvSpPr>
            <p:cNvPr id="322" name="Google Shape;322;p58"/>
            <p:cNvSpPr/>
            <p:nvPr/>
          </p:nvSpPr>
          <p:spPr>
            <a:xfrm rot="10800000">
              <a:off x="2120515" y="3040625"/>
              <a:ext cx="256200" cy="161400"/>
            </a:xfrm>
            <a:prstGeom prst="triangle">
              <a:avLst>
                <a:gd name="adj" fmla="val 50000"/>
              </a:avLst>
            </a:prstGeom>
            <a:solidFill>
              <a:srgbClr val="66C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8"/>
            <p:cNvSpPr/>
            <p:nvPr/>
          </p:nvSpPr>
          <p:spPr>
            <a:xfrm>
              <a:off x="1129288" y="2658875"/>
              <a:ext cx="2312100" cy="416400"/>
            </a:xfrm>
            <a:prstGeom prst="roundRect">
              <a:avLst>
                <a:gd name="adj" fmla="val 50000"/>
              </a:avLst>
            </a:prstGeom>
            <a:solidFill>
              <a:srgbClr val="66C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58"/>
          <p:cNvSpPr txBox="1"/>
          <p:nvPr/>
        </p:nvSpPr>
        <p:spPr>
          <a:xfrm>
            <a:off x="660200" y="1776125"/>
            <a:ext cx="22680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CATEGORÍA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58"/>
          <p:cNvSpPr/>
          <p:nvPr/>
        </p:nvSpPr>
        <p:spPr>
          <a:xfrm>
            <a:off x="2608988" y="5778800"/>
            <a:ext cx="8769300" cy="9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8"/>
          <p:cNvSpPr txBox="1"/>
          <p:nvPr/>
        </p:nvSpPr>
        <p:spPr>
          <a:xfrm>
            <a:off x="356509" y="6057840"/>
            <a:ext cx="252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D60B"/>
              </a:buClr>
              <a:buSzPts val="2100"/>
              <a:buFont typeface="Montserrat"/>
              <a:buNone/>
            </a:pPr>
            <a:r>
              <a:rPr lang="es-MX" sz="2100" b="1" i="0" u="none" strike="noStrike" cap="none">
                <a:solidFill>
                  <a:srgbClr val="F8D60B"/>
                </a:solidFill>
                <a:latin typeface="Montserrat"/>
                <a:ea typeface="Montserrat"/>
                <a:cs typeface="Montserrat"/>
                <a:sym typeface="Montserrat"/>
              </a:rPr>
              <a:t>5 AÑOS</a:t>
            </a:r>
            <a:endParaRPr sz="1900" b="1" i="0" u="none" strike="noStrike" cap="none">
              <a:solidFill>
                <a:srgbClr val="F8D60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58"/>
          <p:cNvSpPr/>
          <p:nvPr/>
        </p:nvSpPr>
        <p:spPr>
          <a:xfrm>
            <a:off x="820179" y="5921242"/>
            <a:ext cx="1893600" cy="666900"/>
          </a:xfrm>
          <a:prstGeom prst="roundRect">
            <a:avLst>
              <a:gd name="adj" fmla="val 16667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 txBox="1"/>
          <p:nvPr/>
        </p:nvSpPr>
        <p:spPr>
          <a:xfrm>
            <a:off x="769585" y="6080042"/>
            <a:ext cx="1994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s-MX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Gran empresa</a:t>
            </a: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58"/>
          <p:cNvSpPr/>
          <p:nvPr/>
        </p:nvSpPr>
        <p:spPr>
          <a:xfrm rot="5400000">
            <a:off x="2623169" y="6168192"/>
            <a:ext cx="200100" cy="172800"/>
          </a:xfrm>
          <a:prstGeom prst="triangle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 txBox="1"/>
          <p:nvPr/>
        </p:nvSpPr>
        <p:spPr>
          <a:xfrm>
            <a:off x="3104600" y="2804200"/>
            <a:ext cx="823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$5M</a:t>
            </a:r>
            <a:r>
              <a:rPr lang="es-MX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su masa salarial bruta</a:t>
            </a:r>
            <a:r>
              <a:rPr lang="es-MX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58"/>
          <p:cNvSpPr txBox="1"/>
          <p:nvPr/>
        </p:nvSpPr>
        <p:spPr>
          <a:xfrm>
            <a:off x="3180900" y="3834300"/>
            <a:ext cx="6013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$7M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32" name="Google Shape;332;p58"/>
          <p:cNvSpPr txBox="1"/>
          <p:nvPr/>
        </p:nvSpPr>
        <p:spPr>
          <a:xfrm>
            <a:off x="3231875" y="4941400"/>
            <a:ext cx="60135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$10M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2400" b="1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r>
              <a:rPr lang="es-MX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333" name="Google Shape;333;p58"/>
          <p:cNvSpPr txBox="1"/>
          <p:nvPr/>
        </p:nvSpPr>
        <p:spPr>
          <a:xfrm>
            <a:off x="3351575" y="5950700"/>
            <a:ext cx="6184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$20M</a:t>
            </a:r>
            <a:r>
              <a:rPr lang="es-MX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hasta el </a:t>
            </a:r>
            <a:r>
              <a:rPr lang="es-MX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0,</a:t>
            </a:r>
            <a:r>
              <a:rPr lang="es-MX" sz="2400" b="1" dirty="0" smtClean="0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s-MX" sz="2400" b="1" dirty="0">
                <a:solidFill>
                  <a:srgbClr val="06B2AD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r>
              <a:rPr lang="es-MX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su masa salarial bruta.</a:t>
            </a:r>
            <a:r>
              <a:rPr lang="es-MX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/>
          <p:nvPr/>
        </p:nvSpPr>
        <p:spPr>
          <a:xfrm>
            <a:off x="1097475" y="4542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9"/>
          <p:cNvSpPr/>
          <p:nvPr/>
        </p:nvSpPr>
        <p:spPr>
          <a:xfrm>
            <a:off x="1097475" y="3780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9"/>
          <p:cNvSpPr/>
          <p:nvPr/>
        </p:nvSpPr>
        <p:spPr>
          <a:xfrm>
            <a:off x="1097475" y="30185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9"/>
          <p:cNvSpPr/>
          <p:nvPr/>
        </p:nvSpPr>
        <p:spPr>
          <a:xfrm>
            <a:off x="1097475" y="2332775"/>
            <a:ext cx="7583400" cy="507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59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59"/>
          <p:cNvCxnSpPr/>
          <p:nvPr/>
        </p:nvCxnSpPr>
        <p:spPr>
          <a:xfrm>
            <a:off x="948800" y="10628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59"/>
          <p:cNvSpPr txBox="1">
            <a:spLocks noGrp="1"/>
          </p:cNvSpPr>
          <p:nvPr>
            <p:ph type="sldNum" idx="12"/>
          </p:nvPr>
        </p:nvSpPr>
        <p:spPr>
          <a:xfrm>
            <a:off x="291400" y="10597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9"/>
          <p:cNvSpPr txBox="1"/>
          <p:nvPr/>
        </p:nvSpPr>
        <p:spPr>
          <a:xfrm>
            <a:off x="1465150" y="890371"/>
            <a:ext cx="59856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GASTOS </a:t>
            </a: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ELEGIBLES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6" name="Google Shape;346;p59"/>
          <p:cNvSpPr txBox="1"/>
          <p:nvPr/>
        </p:nvSpPr>
        <p:spPr>
          <a:xfrm>
            <a:off x="1456766" y="2827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47" name="Google Shape;347;p59"/>
          <p:cNvSpPr txBox="1"/>
          <p:nvPr/>
        </p:nvSpPr>
        <p:spPr>
          <a:xfrm>
            <a:off x="2063155" y="2184949"/>
            <a:ext cx="6497700" cy="2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HONORARIOS DE LOS CAPACITADORES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ARANCELES DE CAPACITACIÓN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ARANCELES DE MATRICULACIÓN</a:t>
            </a:r>
            <a:endParaRPr sz="2000" b="1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GASTOS DE CERTIFICACIÓN </a:t>
            </a:r>
            <a:r>
              <a:rPr lang="es-MX" sz="2000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(TOPE DE $7.500)</a:t>
            </a:r>
            <a:endParaRPr sz="20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25" y="2484150"/>
            <a:ext cx="2185025" cy="21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320" y="4114113"/>
            <a:ext cx="1306835" cy="130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59"/>
          <p:cNvGrpSpPr/>
          <p:nvPr/>
        </p:nvGrpSpPr>
        <p:grpSpPr>
          <a:xfrm>
            <a:off x="884217" y="2097731"/>
            <a:ext cx="898640" cy="761381"/>
            <a:chOff x="3721769" y="952390"/>
            <a:chExt cx="717019" cy="607695"/>
          </a:xfrm>
        </p:grpSpPr>
        <p:sp>
          <p:nvSpPr>
            <p:cNvPr id="351" name="Google Shape;351;p59"/>
            <p:cNvSpPr/>
            <p:nvPr/>
          </p:nvSpPr>
          <p:spPr>
            <a:xfrm>
              <a:off x="3831094" y="952390"/>
              <a:ext cx="607694" cy="607695"/>
            </a:xfrm>
            <a:custGeom>
              <a:avLst/>
              <a:gdLst/>
              <a:ahLst/>
              <a:cxnLst/>
              <a:rect l="l" t="t" r="r" b="b"/>
              <a:pathLst>
                <a:path w="607694" h="607695" extrusionOk="0">
                  <a:moveTo>
                    <a:pt x="303631" y="0"/>
                  </a:moveTo>
                  <a:lnTo>
                    <a:pt x="254381" y="3974"/>
                  </a:lnTo>
                  <a:lnTo>
                    <a:pt x="207660" y="15479"/>
                  </a:lnTo>
                  <a:lnTo>
                    <a:pt x="164095" y="33890"/>
                  </a:lnTo>
                  <a:lnTo>
                    <a:pt x="124310" y="58582"/>
                  </a:lnTo>
                  <a:lnTo>
                    <a:pt x="88931" y="88930"/>
                  </a:lnTo>
                  <a:lnTo>
                    <a:pt x="58583" y="124308"/>
                  </a:lnTo>
                  <a:lnTo>
                    <a:pt x="33890" y="164091"/>
                  </a:lnTo>
                  <a:lnTo>
                    <a:pt x="15479" y="207654"/>
                  </a:lnTo>
                  <a:lnTo>
                    <a:pt x="3974" y="254371"/>
                  </a:lnTo>
                  <a:lnTo>
                    <a:pt x="0" y="303618"/>
                  </a:lnTo>
                  <a:lnTo>
                    <a:pt x="3974" y="352872"/>
                  </a:lnTo>
                  <a:lnTo>
                    <a:pt x="15479" y="399594"/>
                  </a:lnTo>
                  <a:lnTo>
                    <a:pt x="33890" y="443160"/>
                  </a:lnTo>
                  <a:lnTo>
                    <a:pt x="58583" y="482945"/>
                  </a:lnTo>
                  <a:lnTo>
                    <a:pt x="88931" y="518323"/>
                  </a:lnTo>
                  <a:lnTo>
                    <a:pt x="124310" y="548670"/>
                  </a:lnTo>
                  <a:lnTo>
                    <a:pt x="164095" y="573362"/>
                  </a:lnTo>
                  <a:lnTo>
                    <a:pt x="207660" y="591772"/>
                  </a:lnTo>
                  <a:lnTo>
                    <a:pt x="254381" y="603276"/>
                  </a:lnTo>
                  <a:lnTo>
                    <a:pt x="303631" y="607250"/>
                  </a:lnTo>
                  <a:lnTo>
                    <a:pt x="352882" y="603276"/>
                  </a:lnTo>
                  <a:lnTo>
                    <a:pt x="399602" y="591772"/>
                  </a:lnTo>
                  <a:lnTo>
                    <a:pt x="443167" y="573362"/>
                  </a:lnTo>
                  <a:lnTo>
                    <a:pt x="482952" y="548670"/>
                  </a:lnTo>
                  <a:lnTo>
                    <a:pt x="518331" y="518323"/>
                  </a:lnTo>
                  <a:lnTo>
                    <a:pt x="548679" y="482945"/>
                  </a:lnTo>
                  <a:lnTo>
                    <a:pt x="573372" y="443160"/>
                  </a:lnTo>
                  <a:lnTo>
                    <a:pt x="591783" y="399594"/>
                  </a:lnTo>
                  <a:lnTo>
                    <a:pt x="603289" y="352872"/>
                  </a:lnTo>
                  <a:lnTo>
                    <a:pt x="607263" y="303618"/>
                  </a:lnTo>
                  <a:lnTo>
                    <a:pt x="603289" y="254371"/>
                  </a:lnTo>
                  <a:lnTo>
                    <a:pt x="591783" y="207654"/>
                  </a:lnTo>
                  <a:lnTo>
                    <a:pt x="573372" y="164091"/>
                  </a:lnTo>
                  <a:lnTo>
                    <a:pt x="548679" y="124308"/>
                  </a:lnTo>
                  <a:lnTo>
                    <a:pt x="518331" y="88930"/>
                  </a:lnTo>
                  <a:lnTo>
                    <a:pt x="482952" y="58582"/>
                  </a:lnTo>
                  <a:lnTo>
                    <a:pt x="443167" y="33890"/>
                  </a:lnTo>
                  <a:lnTo>
                    <a:pt x="399602" y="15479"/>
                  </a:lnTo>
                  <a:lnTo>
                    <a:pt x="352882" y="3974"/>
                  </a:lnTo>
                  <a:lnTo>
                    <a:pt x="303631" y="0"/>
                  </a:lnTo>
                  <a:close/>
                </a:path>
              </a:pathLst>
            </a:custGeom>
            <a:solidFill>
              <a:srgbClr val="A9E0F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59"/>
            <p:cNvSpPr/>
            <p:nvPr/>
          </p:nvSpPr>
          <p:spPr>
            <a:xfrm>
              <a:off x="3949009" y="1323856"/>
              <a:ext cx="375919" cy="233679"/>
            </a:xfrm>
            <a:custGeom>
              <a:avLst/>
              <a:gdLst/>
              <a:ahLst/>
              <a:cxnLst/>
              <a:rect l="l" t="t" r="r" b="b"/>
              <a:pathLst>
                <a:path w="375919" h="233679" extrusionOk="0">
                  <a:moveTo>
                    <a:pt x="114160" y="0"/>
                  </a:moveTo>
                  <a:lnTo>
                    <a:pt x="71233" y="25126"/>
                  </a:lnTo>
                  <a:lnTo>
                    <a:pt x="36601" y="60298"/>
                  </a:lnTo>
                  <a:lnTo>
                    <a:pt x="12208" y="103954"/>
                  </a:lnTo>
                  <a:lnTo>
                    <a:pt x="0" y="154533"/>
                  </a:lnTo>
                  <a:lnTo>
                    <a:pt x="38643" y="187414"/>
                  </a:lnTo>
                  <a:lnTo>
                    <a:pt x="83261" y="212291"/>
                  </a:lnTo>
                  <a:lnTo>
                    <a:pt x="132755" y="228041"/>
                  </a:lnTo>
                  <a:lnTo>
                    <a:pt x="186029" y="233540"/>
                  </a:lnTo>
                  <a:lnTo>
                    <a:pt x="240620" y="227764"/>
                  </a:lnTo>
                  <a:lnTo>
                    <a:pt x="291218" y="211239"/>
                  </a:lnTo>
                  <a:lnTo>
                    <a:pt x="336628" y="185169"/>
                  </a:lnTo>
                  <a:lnTo>
                    <a:pt x="375653" y="150761"/>
                  </a:lnTo>
                  <a:lnTo>
                    <a:pt x="362844" y="101477"/>
                  </a:lnTo>
                  <a:lnTo>
                    <a:pt x="338402" y="58970"/>
                  </a:lnTo>
                  <a:lnTo>
                    <a:pt x="304156" y="24701"/>
                  </a:lnTo>
                  <a:lnTo>
                    <a:pt x="300469" y="22555"/>
                  </a:lnTo>
                  <a:lnTo>
                    <a:pt x="188061" y="22555"/>
                  </a:lnTo>
                  <a:lnTo>
                    <a:pt x="167904" y="21045"/>
                  </a:lnTo>
                  <a:lnTo>
                    <a:pt x="148715" y="16649"/>
                  </a:lnTo>
                  <a:lnTo>
                    <a:pt x="130724" y="9567"/>
                  </a:lnTo>
                  <a:lnTo>
                    <a:pt x="114160" y="0"/>
                  </a:lnTo>
                  <a:close/>
                </a:path>
                <a:path w="375919" h="233679" extrusionOk="0">
                  <a:moveTo>
                    <a:pt x="261937" y="127"/>
                  </a:moveTo>
                  <a:lnTo>
                    <a:pt x="245372" y="9675"/>
                  </a:lnTo>
                  <a:lnTo>
                    <a:pt x="227390" y="16713"/>
                  </a:lnTo>
                  <a:lnTo>
                    <a:pt x="208212" y="21065"/>
                  </a:lnTo>
                  <a:lnTo>
                    <a:pt x="188061" y="22555"/>
                  </a:lnTo>
                  <a:lnTo>
                    <a:pt x="300469" y="22555"/>
                  </a:lnTo>
                  <a:lnTo>
                    <a:pt x="261937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59"/>
            <p:cNvSpPr/>
            <p:nvPr/>
          </p:nvSpPr>
          <p:spPr>
            <a:xfrm>
              <a:off x="3949009" y="1323856"/>
              <a:ext cx="375919" cy="233679"/>
            </a:xfrm>
            <a:custGeom>
              <a:avLst/>
              <a:gdLst/>
              <a:ahLst/>
              <a:cxnLst/>
              <a:rect l="l" t="t" r="r" b="b"/>
              <a:pathLst>
                <a:path w="375919" h="233679" extrusionOk="0">
                  <a:moveTo>
                    <a:pt x="186029" y="233540"/>
                  </a:moveTo>
                  <a:lnTo>
                    <a:pt x="132755" y="228041"/>
                  </a:lnTo>
                  <a:lnTo>
                    <a:pt x="83261" y="212291"/>
                  </a:lnTo>
                  <a:lnTo>
                    <a:pt x="38643" y="187414"/>
                  </a:lnTo>
                  <a:lnTo>
                    <a:pt x="0" y="154533"/>
                  </a:lnTo>
                  <a:lnTo>
                    <a:pt x="12208" y="103954"/>
                  </a:lnTo>
                  <a:lnTo>
                    <a:pt x="36601" y="60298"/>
                  </a:lnTo>
                  <a:lnTo>
                    <a:pt x="71233" y="25126"/>
                  </a:lnTo>
                  <a:lnTo>
                    <a:pt x="114160" y="0"/>
                  </a:lnTo>
                  <a:lnTo>
                    <a:pt x="130724" y="9567"/>
                  </a:lnTo>
                  <a:lnTo>
                    <a:pt x="148715" y="16649"/>
                  </a:lnTo>
                  <a:lnTo>
                    <a:pt x="167904" y="21045"/>
                  </a:lnTo>
                  <a:lnTo>
                    <a:pt x="188061" y="22555"/>
                  </a:lnTo>
                  <a:lnTo>
                    <a:pt x="208212" y="21065"/>
                  </a:lnTo>
                  <a:lnTo>
                    <a:pt x="227390" y="16713"/>
                  </a:lnTo>
                  <a:lnTo>
                    <a:pt x="245372" y="9675"/>
                  </a:lnTo>
                  <a:lnTo>
                    <a:pt x="261937" y="127"/>
                  </a:lnTo>
                  <a:lnTo>
                    <a:pt x="304156" y="24701"/>
                  </a:lnTo>
                  <a:lnTo>
                    <a:pt x="338402" y="58970"/>
                  </a:lnTo>
                  <a:lnTo>
                    <a:pt x="362844" y="101477"/>
                  </a:lnTo>
                  <a:lnTo>
                    <a:pt x="375653" y="150761"/>
                  </a:lnTo>
                  <a:lnTo>
                    <a:pt x="336628" y="185169"/>
                  </a:lnTo>
                  <a:lnTo>
                    <a:pt x="291218" y="211239"/>
                  </a:lnTo>
                  <a:lnTo>
                    <a:pt x="240620" y="227764"/>
                  </a:lnTo>
                  <a:lnTo>
                    <a:pt x="186029" y="233540"/>
                  </a:lnTo>
                  <a:close/>
                </a:path>
              </a:pathLst>
            </a:custGeom>
            <a:noFill/>
            <a:ln w="204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59"/>
            <p:cNvSpPr/>
            <p:nvPr/>
          </p:nvSpPr>
          <p:spPr>
            <a:xfrm>
              <a:off x="4029591" y="1019249"/>
              <a:ext cx="211455" cy="294639"/>
            </a:xfrm>
            <a:custGeom>
              <a:avLst/>
              <a:gdLst/>
              <a:ahLst/>
              <a:cxnLst/>
              <a:rect l="l" t="t" r="r" b="b"/>
              <a:pathLst>
                <a:path w="211455" h="294639" extrusionOk="0">
                  <a:moveTo>
                    <a:pt x="211226" y="198399"/>
                  </a:moveTo>
                  <a:lnTo>
                    <a:pt x="0" y="198399"/>
                  </a:lnTo>
                  <a:lnTo>
                    <a:pt x="10871" y="236349"/>
                  </a:lnTo>
                  <a:lnTo>
                    <a:pt x="34001" y="266831"/>
                  </a:lnTo>
                  <a:lnTo>
                    <a:pt x="66536" y="287119"/>
                  </a:lnTo>
                  <a:lnTo>
                    <a:pt x="105625" y="294487"/>
                  </a:lnTo>
                  <a:lnTo>
                    <a:pt x="144705" y="287119"/>
                  </a:lnTo>
                  <a:lnTo>
                    <a:pt x="177233" y="266831"/>
                  </a:lnTo>
                  <a:lnTo>
                    <a:pt x="200357" y="236349"/>
                  </a:lnTo>
                  <a:lnTo>
                    <a:pt x="211226" y="198399"/>
                  </a:lnTo>
                  <a:close/>
                </a:path>
                <a:path w="211455" h="294639" extrusionOk="0">
                  <a:moveTo>
                    <a:pt x="210997" y="96113"/>
                  </a:moveTo>
                  <a:lnTo>
                    <a:pt x="241" y="96113"/>
                  </a:lnTo>
                  <a:lnTo>
                    <a:pt x="241" y="198399"/>
                  </a:lnTo>
                  <a:lnTo>
                    <a:pt x="210997" y="198399"/>
                  </a:lnTo>
                  <a:lnTo>
                    <a:pt x="210997" y="96113"/>
                  </a:lnTo>
                  <a:close/>
                </a:path>
                <a:path w="211455" h="294639" extrusionOk="0">
                  <a:moveTo>
                    <a:pt x="105625" y="0"/>
                  </a:moveTo>
                  <a:lnTo>
                    <a:pt x="66536" y="7370"/>
                  </a:lnTo>
                  <a:lnTo>
                    <a:pt x="34001" y="27663"/>
                  </a:lnTo>
                  <a:lnTo>
                    <a:pt x="10871" y="58153"/>
                  </a:lnTo>
                  <a:lnTo>
                    <a:pt x="0" y="96113"/>
                  </a:lnTo>
                  <a:lnTo>
                    <a:pt x="211226" y="96113"/>
                  </a:lnTo>
                  <a:lnTo>
                    <a:pt x="200357" y="58153"/>
                  </a:lnTo>
                  <a:lnTo>
                    <a:pt x="177233" y="27663"/>
                  </a:lnTo>
                  <a:lnTo>
                    <a:pt x="144705" y="7370"/>
                  </a:lnTo>
                  <a:lnTo>
                    <a:pt x="105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59"/>
            <p:cNvSpPr/>
            <p:nvPr/>
          </p:nvSpPr>
          <p:spPr>
            <a:xfrm>
              <a:off x="4029591" y="1019249"/>
              <a:ext cx="211455" cy="294639"/>
            </a:xfrm>
            <a:custGeom>
              <a:avLst/>
              <a:gdLst/>
              <a:ahLst/>
              <a:cxnLst/>
              <a:rect l="l" t="t" r="r" b="b"/>
              <a:pathLst>
                <a:path w="211455" h="294639" extrusionOk="0">
                  <a:moveTo>
                    <a:pt x="0" y="198399"/>
                  </a:moveTo>
                  <a:lnTo>
                    <a:pt x="241" y="198399"/>
                  </a:lnTo>
                  <a:lnTo>
                    <a:pt x="241" y="174244"/>
                  </a:lnTo>
                  <a:lnTo>
                    <a:pt x="241" y="120243"/>
                  </a:lnTo>
                  <a:lnTo>
                    <a:pt x="241" y="96113"/>
                  </a:lnTo>
                  <a:lnTo>
                    <a:pt x="0" y="96113"/>
                  </a:lnTo>
                  <a:lnTo>
                    <a:pt x="10871" y="58153"/>
                  </a:lnTo>
                  <a:lnTo>
                    <a:pt x="34001" y="27663"/>
                  </a:lnTo>
                  <a:lnTo>
                    <a:pt x="66536" y="7370"/>
                  </a:lnTo>
                  <a:lnTo>
                    <a:pt x="105625" y="0"/>
                  </a:lnTo>
                  <a:lnTo>
                    <a:pt x="144705" y="7370"/>
                  </a:lnTo>
                  <a:lnTo>
                    <a:pt x="177233" y="27663"/>
                  </a:lnTo>
                  <a:lnTo>
                    <a:pt x="200357" y="58153"/>
                  </a:lnTo>
                  <a:lnTo>
                    <a:pt x="211226" y="96113"/>
                  </a:lnTo>
                  <a:lnTo>
                    <a:pt x="210997" y="96113"/>
                  </a:lnTo>
                  <a:lnTo>
                    <a:pt x="210997" y="120243"/>
                  </a:lnTo>
                  <a:lnTo>
                    <a:pt x="210997" y="174244"/>
                  </a:lnTo>
                  <a:lnTo>
                    <a:pt x="210997" y="198399"/>
                  </a:lnTo>
                  <a:lnTo>
                    <a:pt x="211226" y="198399"/>
                  </a:lnTo>
                  <a:lnTo>
                    <a:pt x="200357" y="236349"/>
                  </a:lnTo>
                  <a:lnTo>
                    <a:pt x="177233" y="266831"/>
                  </a:lnTo>
                  <a:lnTo>
                    <a:pt x="144705" y="287119"/>
                  </a:lnTo>
                  <a:lnTo>
                    <a:pt x="105625" y="294487"/>
                  </a:lnTo>
                  <a:lnTo>
                    <a:pt x="66536" y="287119"/>
                  </a:lnTo>
                  <a:lnTo>
                    <a:pt x="34001" y="266831"/>
                  </a:lnTo>
                  <a:lnTo>
                    <a:pt x="10871" y="236349"/>
                  </a:lnTo>
                  <a:lnTo>
                    <a:pt x="0" y="198399"/>
                  </a:lnTo>
                  <a:close/>
                </a:path>
              </a:pathLst>
            </a:custGeom>
            <a:noFill/>
            <a:ln w="20425" cap="flat" cmpd="sng">
              <a:solidFill>
                <a:srgbClr val="0E7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59"/>
            <p:cNvSpPr/>
            <p:nvPr/>
          </p:nvSpPr>
          <p:spPr>
            <a:xfrm>
              <a:off x="4105412" y="1211728"/>
              <a:ext cx="59689" cy="30479"/>
            </a:xfrm>
            <a:custGeom>
              <a:avLst/>
              <a:gdLst/>
              <a:ahLst/>
              <a:cxnLst/>
              <a:rect l="l" t="t" r="r" b="b"/>
              <a:pathLst>
                <a:path w="59689" h="30479" extrusionOk="0">
                  <a:moveTo>
                    <a:pt x="59664" y="0"/>
                  </a:moveTo>
                  <a:lnTo>
                    <a:pt x="57062" y="17518"/>
                  </a:lnTo>
                  <a:lnTo>
                    <a:pt x="53038" y="26514"/>
                  </a:lnTo>
                  <a:lnTo>
                    <a:pt x="44752" y="29828"/>
                  </a:lnTo>
                  <a:lnTo>
                    <a:pt x="29362" y="30302"/>
                  </a:lnTo>
                  <a:lnTo>
                    <a:pt x="13592" y="25714"/>
                  </a:lnTo>
                  <a:lnTo>
                    <a:pt x="4741" y="15621"/>
                  </a:lnTo>
                  <a:lnTo>
                    <a:pt x="860" y="5527"/>
                  </a:lnTo>
                  <a:lnTo>
                    <a:pt x="0" y="939"/>
                  </a:lnTo>
                </a:path>
              </a:pathLst>
            </a:custGeom>
            <a:noFill/>
            <a:ln w="17775" cap="flat" cmpd="sng">
              <a:solidFill>
                <a:srgbClr val="00C1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59"/>
            <p:cNvSpPr/>
            <p:nvPr/>
          </p:nvSpPr>
          <p:spPr>
            <a:xfrm>
              <a:off x="3721769" y="1054972"/>
              <a:ext cx="278130" cy="234950"/>
            </a:xfrm>
            <a:custGeom>
              <a:avLst/>
              <a:gdLst/>
              <a:ahLst/>
              <a:cxnLst/>
              <a:rect l="l" t="t" r="r" b="b"/>
              <a:pathLst>
                <a:path w="278130" h="234950" extrusionOk="0">
                  <a:moveTo>
                    <a:pt x="226999" y="209473"/>
                  </a:moveTo>
                  <a:lnTo>
                    <a:pt x="180149" y="209473"/>
                  </a:lnTo>
                  <a:lnTo>
                    <a:pt x="226999" y="234518"/>
                  </a:lnTo>
                  <a:lnTo>
                    <a:pt x="226999" y="209473"/>
                  </a:lnTo>
                  <a:close/>
                </a:path>
                <a:path w="278130" h="234950" extrusionOk="0">
                  <a:moveTo>
                    <a:pt x="96405" y="0"/>
                  </a:moveTo>
                  <a:lnTo>
                    <a:pt x="59991" y="10903"/>
                  </a:lnTo>
                  <a:lnTo>
                    <a:pt x="29224" y="34105"/>
                  </a:lnTo>
                  <a:lnTo>
                    <a:pt x="7946" y="66747"/>
                  </a:lnTo>
                  <a:lnTo>
                    <a:pt x="0" y="105968"/>
                  </a:lnTo>
                  <a:lnTo>
                    <a:pt x="7946" y="145191"/>
                  </a:lnTo>
                  <a:lnTo>
                    <a:pt x="29224" y="177836"/>
                  </a:lnTo>
                  <a:lnTo>
                    <a:pt x="59991" y="201039"/>
                  </a:lnTo>
                  <a:lnTo>
                    <a:pt x="96405" y="211937"/>
                  </a:lnTo>
                  <a:lnTo>
                    <a:pt x="96405" y="209473"/>
                  </a:lnTo>
                  <a:lnTo>
                    <a:pt x="226999" y="209473"/>
                  </a:lnTo>
                  <a:lnTo>
                    <a:pt x="226999" y="195046"/>
                  </a:lnTo>
                  <a:lnTo>
                    <a:pt x="249137" y="178356"/>
                  </a:lnTo>
                  <a:lnTo>
                    <a:pt x="264953" y="157365"/>
                  </a:lnTo>
                  <a:lnTo>
                    <a:pt x="274445" y="132945"/>
                  </a:lnTo>
                  <a:lnTo>
                    <a:pt x="277609" y="105968"/>
                  </a:lnTo>
                  <a:lnTo>
                    <a:pt x="270664" y="67660"/>
                  </a:lnTo>
                  <a:lnTo>
                    <a:pt x="251591" y="35540"/>
                  </a:lnTo>
                  <a:lnTo>
                    <a:pt x="223029" y="12260"/>
                  </a:lnTo>
                  <a:lnTo>
                    <a:pt x="187617" y="469"/>
                  </a:lnTo>
                  <a:lnTo>
                    <a:pt x="96405" y="0"/>
                  </a:lnTo>
                  <a:close/>
                </a:path>
              </a:pathLst>
            </a:custGeom>
            <a:solidFill>
              <a:srgbClr val="00C1F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59"/>
            <p:cNvSpPr/>
            <p:nvPr/>
          </p:nvSpPr>
          <p:spPr>
            <a:xfrm>
              <a:off x="3805352" y="1102202"/>
              <a:ext cx="105600" cy="110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0"/>
          <p:cNvSpPr/>
          <p:nvPr/>
        </p:nvSpPr>
        <p:spPr>
          <a:xfrm>
            <a:off x="481735" y="4029627"/>
            <a:ext cx="882300" cy="9228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0"/>
          <p:cNvSpPr/>
          <p:nvPr/>
        </p:nvSpPr>
        <p:spPr>
          <a:xfrm>
            <a:off x="9156325" y="4029625"/>
            <a:ext cx="2968800" cy="922800"/>
          </a:xfrm>
          <a:prstGeom prst="homePlate">
            <a:avLst>
              <a:gd name="adj" fmla="val 34739"/>
            </a:avLst>
          </a:prstGeom>
          <a:solidFill>
            <a:srgbClr val="00C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C1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0"/>
          <p:cNvSpPr/>
          <p:nvPr/>
        </p:nvSpPr>
        <p:spPr>
          <a:xfrm>
            <a:off x="6887900" y="4029625"/>
            <a:ext cx="2705100" cy="922800"/>
          </a:xfrm>
          <a:prstGeom prst="homePlate">
            <a:avLst>
              <a:gd name="adj" fmla="val 34739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0"/>
          <p:cNvSpPr/>
          <p:nvPr/>
        </p:nvSpPr>
        <p:spPr>
          <a:xfrm>
            <a:off x="5725828" y="4028265"/>
            <a:ext cx="2000700" cy="922800"/>
          </a:xfrm>
          <a:prstGeom prst="homePlate">
            <a:avLst>
              <a:gd name="adj" fmla="val 34739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/>
          <p:nvPr/>
        </p:nvSpPr>
        <p:spPr>
          <a:xfrm>
            <a:off x="3160550" y="4029650"/>
            <a:ext cx="2880000" cy="922800"/>
          </a:xfrm>
          <a:prstGeom prst="homePlate">
            <a:avLst>
              <a:gd name="adj" fmla="val 3473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0"/>
          <p:cNvSpPr/>
          <p:nvPr/>
        </p:nvSpPr>
        <p:spPr>
          <a:xfrm>
            <a:off x="926125" y="4026075"/>
            <a:ext cx="2608800" cy="927300"/>
          </a:xfrm>
          <a:prstGeom prst="homePlate">
            <a:avLst>
              <a:gd name="adj" fmla="val 34739"/>
            </a:avLst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0"/>
          <p:cNvSpPr/>
          <p:nvPr/>
        </p:nvSpPr>
        <p:spPr>
          <a:xfrm>
            <a:off x="1872603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0"/>
          <p:cNvSpPr/>
          <p:nvPr/>
        </p:nvSpPr>
        <p:spPr>
          <a:xfrm>
            <a:off x="4376429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0"/>
          <p:cNvSpPr/>
          <p:nvPr/>
        </p:nvSpPr>
        <p:spPr>
          <a:xfrm>
            <a:off x="6302007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8024849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0"/>
          <p:cNvSpPr/>
          <p:nvPr/>
        </p:nvSpPr>
        <p:spPr>
          <a:xfrm>
            <a:off x="10437160" y="3439775"/>
            <a:ext cx="482400" cy="4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1907788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438579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60"/>
          <p:cNvSpPr txBox="1"/>
          <p:nvPr/>
        </p:nvSpPr>
        <p:spPr>
          <a:xfrm>
            <a:off x="631548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60"/>
          <p:cNvSpPr txBox="1"/>
          <p:nvPr/>
        </p:nvSpPr>
        <p:spPr>
          <a:xfrm>
            <a:off x="8042441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900" b="0" i="0" u="none" strike="noStrike" cap="none">
              <a:solidFill>
                <a:srgbClr val="44546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60"/>
          <p:cNvSpPr txBox="1"/>
          <p:nvPr/>
        </p:nvSpPr>
        <p:spPr>
          <a:xfrm>
            <a:off x="10458865" y="3499335"/>
            <a:ext cx="447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Arial"/>
              <a:buNone/>
            </a:pPr>
            <a:r>
              <a:rPr lang="es-MX" sz="19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9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9" name="Google Shape;379;p60"/>
          <p:cNvCxnSpPr/>
          <p:nvPr/>
        </p:nvCxnSpPr>
        <p:spPr>
          <a:xfrm>
            <a:off x="1505733" y="6438533"/>
            <a:ext cx="101604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60"/>
          <p:cNvSpPr txBox="1"/>
          <p:nvPr/>
        </p:nvSpPr>
        <p:spPr>
          <a:xfrm>
            <a:off x="548300" y="4097700"/>
            <a:ext cx="2924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PRESENTACIÓN ONLINE DEL PROYECTO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3649650" y="4110575"/>
            <a:ext cx="22695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EVALUACIÓN 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LA PROPUESTA Y APROBACIÓN 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60"/>
          <p:cNvSpPr txBox="1"/>
          <p:nvPr/>
        </p:nvSpPr>
        <p:spPr>
          <a:xfrm>
            <a:off x="5964450" y="4333463"/>
            <a:ext cx="16419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EJECUCIÓN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60"/>
          <p:cNvSpPr txBox="1"/>
          <p:nvPr/>
        </p:nvSpPr>
        <p:spPr>
          <a:xfrm>
            <a:off x="7185750" y="4152575"/>
            <a:ext cx="20469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RENDICIÓN Y EVALUACIÓN </a:t>
            </a:r>
            <a:endParaRPr sz="1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60"/>
          <p:cNvSpPr txBox="1"/>
          <p:nvPr/>
        </p:nvSpPr>
        <p:spPr>
          <a:xfrm>
            <a:off x="9279813" y="4257275"/>
            <a:ext cx="2608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s-MX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EMISIÓN DEL BONO</a:t>
            </a:r>
            <a:endParaRPr sz="1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60"/>
          <p:cNvSpPr txBox="1"/>
          <p:nvPr/>
        </p:nvSpPr>
        <p:spPr>
          <a:xfrm>
            <a:off x="1465150" y="661775"/>
            <a:ext cx="66624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PASOS PARA OBTENER </a:t>
            </a:r>
            <a:endParaRPr sz="4000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al"/>
              <a:buNone/>
            </a:pPr>
            <a:r>
              <a:rPr lang="es-MX" sz="4000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 BENEFICIO</a:t>
            </a:r>
            <a:endParaRPr sz="4000" b="0" i="0" u="none" strike="noStrike" cap="none">
              <a:solidFill>
                <a:srgbClr val="0C8DCC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386" name="Google Shape;386;p60"/>
          <p:cNvCxnSpPr/>
          <p:nvPr/>
        </p:nvCxnSpPr>
        <p:spPr>
          <a:xfrm>
            <a:off x="948800" y="834266"/>
            <a:ext cx="0" cy="3972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60"/>
          <p:cNvSpPr txBox="1">
            <a:spLocks noGrp="1"/>
          </p:cNvSpPr>
          <p:nvPr>
            <p:ph type="sldNum" idx="12"/>
          </p:nvPr>
        </p:nvSpPr>
        <p:spPr>
          <a:xfrm>
            <a:off x="291400" y="831133"/>
            <a:ext cx="600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600"/>
              <a:buFont typeface="Montserrat"/>
              <a:buNone/>
            </a:pPr>
            <a:r>
              <a:rPr lang="es-MX" sz="16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6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60"/>
          <p:cNvSpPr txBox="1"/>
          <p:nvPr/>
        </p:nvSpPr>
        <p:spPr>
          <a:xfrm>
            <a:off x="1456766" y="54133"/>
            <a:ext cx="489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25" tIns="55425" rIns="55425" bIns="55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00"/>
              <a:buFont typeface="Arial"/>
              <a:buNone/>
            </a:pPr>
            <a:r>
              <a:rPr lang="es-MX" sz="14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PyME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Panorámica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Montserrat ExtraBold</vt:lpstr>
      <vt:lpstr>Montserrat Medium</vt:lpstr>
      <vt:lpstr>Arial</vt:lpstr>
      <vt:lpstr>Open Sans</vt:lpstr>
      <vt:lpstr>Montserrat ExtraLight</vt:lpstr>
      <vt:lpstr>Montserrat Light</vt:lpstr>
      <vt:lpstr>Roboto</vt:lpstr>
      <vt:lpstr>Montserrat</vt:lpstr>
      <vt:lpstr>Calibri</vt:lpstr>
      <vt:lpstr>Montserrat Black</vt:lpstr>
      <vt:lpstr>Simple Light</vt:lpstr>
      <vt:lpstr>Simple Light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Arribillaga</dc:creator>
  <cp:lastModifiedBy>Raul Arribillaga</cp:lastModifiedBy>
  <cp:revision>2</cp:revision>
  <dcterms:modified xsi:type="dcterms:W3CDTF">2019-04-30T14:01:00Z</dcterms:modified>
</cp:coreProperties>
</file>